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76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277" r:id="rId40"/>
  </p:sldIdLst>
  <p:sldSz cx="9144000" cy="6858000" type="screen4x3"/>
  <p:notesSz cx="7315200" cy="96012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09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90" autoAdjust="0"/>
    <p:restoredTop sz="94629" autoAdjust="0"/>
  </p:normalViewPr>
  <p:slideViewPr>
    <p:cSldViewPr>
      <p:cViewPr varScale="1">
        <p:scale>
          <a:sx n="103" d="100"/>
          <a:sy n="103" d="100"/>
        </p:scale>
        <p:origin x="-118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025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810" cy="481370"/>
          </a:xfrm>
          <a:prstGeom prst="rect">
            <a:avLst/>
          </a:prstGeom>
        </p:spPr>
        <p:txBody>
          <a:bodyPr vert="horz" lIns="94156" tIns="47078" rIns="94156" bIns="47078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143738" y="1"/>
            <a:ext cx="3169810" cy="481370"/>
          </a:xfrm>
          <a:prstGeom prst="rect">
            <a:avLst/>
          </a:prstGeom>
        </p:spPr>
        <p:txBody>
          <a:bodyPr vert="horz" lIns="94156" tIns="47078" rIns="94156" bIns="47078" rtlCol="0"/>
          <a:lstStyle>
            <a:lvl1pPr algn="r">
              <a:defRPr sz="1200"/>
            </a:lvl1pPr>
          </a:lstStyle>
          <a:p>
            <a:fld id="{81D6BB7B-70EC-493B-AFEA-B4A6BFA6D457}" type="datetimeFigureOut">
              <a:rPr lang="es-PE" smtClean="0"/>
              <a:t>15/11/2017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9119831"/>
            <a:ext cx="3169810" cy="481370"/>
          </a:xfrm>
          <a:prstGeom prst="rect">
            <a:avLst/>
          </a:prstGeom>
        </p:spPr>
        <p:txBody>
          <a:bodyPr vert="horz" lIns="94156" tIns="47078" rIns="94156" bIns="47078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143738" y="9119831"/>
            <a:ext cx="3169810" cy="481370"/>
          </a:xfrm>
          <a:prstGeom prst="rect">
            <a:avLst/>
          </a:prstGeom>
        </p:spPr>
        <p:txBody>
          <a:bodyPr vert="horz" lIns="94156" tIns="47078" rIns="94156" bIns="47078" rtlCol="0" anchor="b"/>
          <a:lstStyle>
            <a:lvl1pPr algn="r">
              <a:defRPr sz="1200"/>
            </a:lvl1pPr>
          </a:lstStyle>
          <a:p>
            <a:fld id="{B855AEF1-2D3F-4719-9200-15D624B4A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4231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0060"/>
          </a:xfrm>
          <a:prstGeom prst="rect">
            <a:avLst/>
          </a:prstGeom>
        </p:spPr>
        <p:txBody>
          <a:bodyPr vert="horz" lIns="96080" tIns="48038" rIns="96080" bIns="48038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592" y="1"/>
            <a:ext cx="3169920" cy="480060"/>
          </a:xfrm>
          <a:prstGeom prst="rect">
            <a:avLst/>
          </a:prstGeom>
        </p:spPr>
        <p:txBody>
          <a:bodyPr vert="horz" lIns="96080" tIns="48038" rIns="96080" bIns="48038" rtlCol="0"/>
          <a:lstStyle>
            <a:lvl1pPr algn="r">
              <a:defRPr sz="1200"/>
            </a:lvl1pPr>
          </a:lstStyle>
          <a:p>
            <a:fld id="{ACDF08CB-2939-49BA-BAC3-52591522C3E8}" type="datetimeFigureOut">
              <a:rPr lang="es-ES" smtClean="0"/>
              <a:pPr/>
              <a:t>15/11/2017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80" tIns="48038" rIns="96080" bIns="48038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520" y="4560573"/>
            <a:ext cx="5852160" cy="4320540"/>
          </a:xfrm>
          <a:prstGeom prst="rect">
            <a:avLst/>
          </a:prstGeom>
        </p:spPr>
        <p:txBody>
          <a:bodyPr vert="horz" lIns="96080" tIns="48038" rIns="96080" bIns="48038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119477"/>
            <a:ext cx="3169920" cy="480060"/>
          </a:xfrm>
          <a:prstGeom prst="rect">
            <a:avLst/>
          </a:prstGeom>
        </p:spPr>
        <p:txBody>
          <a:bodyPr vert="horz" lIns="96080" tIns="48038" rIns="96080" bIns="48038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592" y="9119477"/>
            <a:ext cx="3169920" cy="480060"/>
          </a:xfrm>
          <a:prstGeom prst="rect">
            <a:avLst/>
          </a:prstGeom>
        </p:spPr>
        <p:txBody>
          <a:bodyPr vert="horz" lIns="96080" tIns="48038" rIns="96080" bIns="48038" rtlCol="0" anchor="b"/>
          <a:lstStyle>
            <a:lvl1pPr algn="r">
              <a:defRPr sz="1200"/>
            </a:lvl1pPr>
          </a:lstStyle>
          <a:p>
            <a:fld id="{B0450EEA-9B16-4474-AFD8-65D877007B5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298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0EEA-9B16-4474-AFD8-65D877007B5E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9946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0EEA-9B16-4474-AFD8-65D877007B5E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6998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0EEA-9B16-4474-AFD8-65D877007B5E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3070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0EEA-9B16-4474-AFD8-65D877007B5E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9224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0EEA-9B16-4474-AFD8-65D877007B5E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3222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0EEA-9B16-4474-AFD8-65D877007B5E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3670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0EEA-9B16-4474-AFD8-65D877007B5E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492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0EEA-9B16-4474-AFD8-65D877007B5E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941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0EEA-9B16-4474-AFD8-65D877007B5E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3527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0EEA-9B16-4474-AFD8-65D877007B5E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75341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0EEA-9B16-4474-AFD8-65D877007B5E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4847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0EEA-9B16-4474-AFD8-65D877007B5E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6892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0EEA-9B16-4474-AFD8-65D877007B5E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1727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0EEA-9B16-4474-AFD8-65D877007B5E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86565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0EEA-9B16-4474-AFD8-65D877007B5E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0396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0EEA-9B16-4474-AFD8-65D877007B5E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1887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0EEA-9B16-4474-AFD8-65D877007B5E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1203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0EEA-9B16-4474-AFD8-65D877007B5E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89424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0EEA-9B16-4474-AFD8-65D877007B5E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6460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0EEA-9B16-4474-AFD8-65D877007B5E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915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0EEA-9B16-4474-AFD8-65D877007B5E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73382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0EEA-9B16-4474-AFD8-65D877007B5E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6715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0EEA-9B16-4474-AFD8-65D877007B5E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50337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0EEA-9B16-4474-AFD8-65D877007B5E}" type="slidenum">
              <a:rPr lang="es-ES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11641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0EEA-9B16-4474-AFD8-65D877007B5E}" type="slidenum">
              <a:rPr lang="es-ES" smtClean="0"/>
              <a:pPr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34234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0EEA-9B16-4474-AFD8-65D877007B5E}" type="slidenum">
              <a:rPr lang="es-ES" smtClean="0"/>
              <a:pPr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52059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0EEA-9B16-4474-AFD8-65D877007B5E}" type="slidenum">
              <a:rPr lang="es-ES" smtClean="0"/>
              <a:pPr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79211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0EEA-9B16-4474-AFD8-65D877007B5E}" type="slidenum">
              <a:rPr lang="es-ES" smtClean="0"/>
              <a:pPr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4063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0EEA-9B16-4474-AFD8-65D877007B5E}" type="slidenum">
              <a:rPr lang="es-ES" smtClean="0"/>
              <a:pPr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12378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0EEA-9B16-4474-AFD8-65D877007B5E}" type="slidenum">
              <a:rPr lang="es-ES" smtClean="0"/>
              <a:pPr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197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0EEA-9B16-4474-AFD8-65D877007B5E}" type="slidenum">
              <a:rPr lang="es-ES" smtClean="0"/>
              <a:pPr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6931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0EEA-9B16-4474-AFD8-65D877007B5E}" type="slidenum">
              <a:rPr lang="es-ES" smtClean="0"/>
              <a:pPr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17714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0EEA-9B16-4474-AFD8-65D877007B5E}" type="slidenum">
              <a:rPr lang="es-ES" smtClean="0"/>
              <a:pPr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1793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0EEA-9B16-4474-AFD8-65D877007B5E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245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0EEA-9B16-4474-AFD8-65D877007B5E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624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0EEA-9B16-4474-AFD8-65D877007B5E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338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0EEA-9B16-4474-AFD8-65D877007B5E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9852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0EEA-9B16-4474-AFD8-65D877007B5E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6381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0EEA-9B16-4474-AFD8-65D877007B5E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8712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PLANTILLAS PPT FINALES CON NUEVO LOGO-0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355976" y="3789040"/>
            <a:ext cx="3744416" cy="1154559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355976" y="5085184"/>
            <a:ext cx="3744416" cy="72008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15/11/2017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8" name="7 Conector recto"/>
          <p:cNvCxnSpPr/>
          <p:nvPr userDrawn="1"/>
        </p:nvCxnSpPr>
        <p:spPr>
          <a:xfrm>
            <a:off x="4283968" y="5085184"/>
            <a:ext cx="0" cy="7200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53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80312" y="1268760"/>
            <a:ext cx="576064" cy="4857403"/>
          </a:xfrm>
        </p:spPr>
        <p:txBody>
          <a:bodyPr vert="eaVert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580112" y="1268760"/>
            <a:ext cx="1656184" cy="485740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15/11/2017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9137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RESENTACIÓN UCSS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437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677068" y="1168208"/>
            <a:ext cx="7238849" cy="45142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3888" tIns="31944" rIns="63888" bIns="31944"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64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3768" y="2636912"/>
            <a:ext cx="6048672" cy="5760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83768" y="3429000"/>
            <a:ext cx="6048672" cy="18722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15/11/2017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073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2564904"/>
            <a:ext cx="6624736" cy="36004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835696" y="2996952"/>
            <a:ext cx="3164160" cy="273630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52256" y="2996952"/>
            <a:ext cx="3308176" cy="273630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15/11/2017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812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67744" y="2636912"/>
            <a:ext cx="2808312" cy="720080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267744" y="3428999"/>
            <a:ext cx="2733700" cy="237626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48064" y="2636912"/>
            <a:ext cx="2808312" cy="711770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49081" y="3428999"/>
            <a:ext cx="2807295" cy="237626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15/11/2017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68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2420888"/>
            <a:ext cx="3960440" cy="1584176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15/11/2017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580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15/11/2017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051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1" y="2780928"/>
            <a:ext cx="2880320" cy="742404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16016" y="2564905"/>
            <a:ext cx="3970784" cy="345638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91680" y="3645025"/>
            <a:ext cx="2880320" cy="23762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15/11/2017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760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47864" y="5301208"/>
            <a:ext cx="4464496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347864" y="1844824"/>
            <a:ext cx="4464496" cy="338437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347864" y="5805264"/>
            <a:ext cx="4464496" cy="36591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15/11/2017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201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67744" y="2492896"/>
            <a:ext cx="6429400" cy="58092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267744" y="3212976"/>
            <a:ext cx="6419056" cy="2913187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15/11/2017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535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PLANTILLAS PPT FINALES CON NUEVO LOGO-04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2627784" y="2636912"/>
            <a:ext cx="606936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627784" y="3356992"/>
            <a:ext cx="6059016" cy="2769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DFDEC-8BA7-4214-8ECC-71B555B60C7E}" type="datetimeFigureOut">
              <a:rPr lang="es-ES" smtClean="0"/>
              <a:pPr/>
              <a:t>15/11/2017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999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11152" y="2420888"/>
            <a:ext cx="7056784" cy="1874639"/>
          </a:xfrm>
        </p:spPr>
        <p:txBody>
          <a:bodyPr>
            <a:noAutofit/>
          </a:bodyPr>
          <a:lstStyle/>
          <a:p>
            <a:pPr algn="ctr"/>
            <a:r>
              <a:rPr lang="es-E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AUDITORIA ARCHIVISTICA EN LOS PROCESOS TÉCNICOS Y OPERATIVOS</a:t>
            </a:r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355976" y="4984506"/>
            <a:ext cx="3419872" cy="504056"/>
          </a:xfrm>
        </p:spPr>
        <p:txBody>
          <a:bodyPr>
            <a:noAutofit/>
          </a:bodyPr>
          <a:lstStyle/>
          <a:p>
            <a:pPr algn="just"/>
            <a:r>
              <a:rPr lang="es-ES" sz="1800" b="1" dirty="0" smtClean="0">
                <a:solidFill>
                  <a:schemeClr val="accent1">
                    <a:lumMod val="50000"/>
                  </a:schemeClr>
                </a:solidFill>
              </a:rPr>
              <a:t>Expositor: </a:t>
            </a:r>
            <a:r>
              <a:rPr lang="es-ES" sz="1800" b="1" dirty="0" smtClean="0">
                <a:solidFill>
                  <a:schemeClr val="accent1">
                    <a:lumMod val="50000"/>
                  </a:schemeClr>
                </a:solidFill>
              </a:rPr>
              <a:t>Ms. Carlos Flores López</a:t>
            </a:r>
          </a:p>
          <a:p>
            <a:pPr algn="just"/>
            <a:r>
              <a:rPr lang="es-ES" sz="1800" b="1" dirty="0" smtClean="0">
                <a:solidFill>
                  <a:schemeClr val="accent1">
                    <a:lumMod val="50000"/>
                  </a:schemeClr>
                </a:solidFill>
              </a:rPr>
              <a:t>PERUPETRO S.A. </a:t>
            </a:r>
            <a:endParaRPr lang="es-ES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251520" y="4984506"/>
            <a:ext cx="3744416" cy="2085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3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lecha a la derecha con bandas"/>
          <p:cNvSpPr/>
          <p:nvPr/>
        </p:nvSpPr>
        <p:spPr>
          <a:xfrm>
            <a:off x="1502256" y="4555193"/>
            <a:ext cx="1728192" cy="144016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4 Flecha a la derecha con bandas"/>
          <p:cNvSpPr/>
          <p:nvPr/>
        </p:nvSpPr>
        <p:spPr>
          <a:xfrm>
            <a:off x="3997346" y="4673274"/>
            <a:ext cx="1728192" cy="144016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5 Flecha a la derecha con bandas"/>
          <p:cNvSpPr/>
          <p:nvPr/>
        </p:nvSpPr>
        <p:spPr>
          <a:xfrm>
            <a:off x="6375376" y="4673274"/>
            <a:ext cx="1728192" cy="144016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8 Rectángulo"/>
          <p:cNvSpPr/>
          <p:nvPr/>
        </p:nvSpPr>
        <p:spPr>
          <a:xfrm rot="16200000">
            <a:off x="-1845" y="4987241"/>
            <a:ext cx="201622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rgbClr val="7030A0"/>
                </a:solidFill>
              </a:rPr>
              <a:t>Indicadores</a:t>
            </a:r>
            <a:endParaRPr lang="es-PE" b="1" dirty="0">
              <a:solidFill>
                <a:srgbClr val="7030A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 rot="16200000">
            <a:off x="7453908" y="5059249"/>
            <a:ext cx="201622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rgbClr val="7030A0"/>
                </a:solidFill>
              </a:rPr>
              <a:t>Resultados</a:t>
            </a:r>
            <a:endParaRPr lang="es-PE" b="1" dirty="0">
              <a:solidFill>
                <a:srgbClr val="7030A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187624" y="1628800"/>
            <a:ext cx="705678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rgbClr val="7030A0"/>
                </a:solidFill>
              </a:rPr>
              <a:t>GESTIÓN DOCUMENTAL</a:t>
            </a:r>
            <a:endParaRPr lang="es-PE" b="1" dirty="0">
              <a:solidFill>
                <a:srgbClr val="7030A0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189212" y="3331057"/>
            <a:ext cx="201622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rgbClr val="7030A0"/>
                </a:solidFill>
              </a:rPr>
              <a:t>ACCIONES</a:t>
            </a:r>
            <a:endParaRPr lang="es-PE" b="1" dirty="0">
              <a:solidFill>
                <a:srgbClr val="7030A0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229772" y="3331057"/>
            <a:ext cx="201622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rgbClr val="7030A0"/>
                </a:solidFill>
              </a:rPr>
              <a:t>FUNCIONES</a:t>
            </a:r>
            <a:endParaRPr lang="es-PE" b="1" dirty="0">
              <a:solidFill>
                <a:srgbClr val="7030A0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781500" y="3331057"/>
            <a:ext cx="201622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rgbClr val="7030A0"/>
                </a:solidFill>
              </a:rPr>
              <a:t>ACTIVIDADES</a:t>
            </a:r>
            <a:endParaRPr lang="es-PE" b="1" dirty="0">
              <a:solidFill>
                <a:srgbClr val="7030A0"/>
              </a:solidFill>
            </a:endParaRPr>
          </a:p>
        </p:txBody>
      </p:sp>
      <p:cxnSp>
        <p:nvCxnSpPr>
          <p:cNvPr id="15" name="14 Conector recto de flecha"/>
          <p:cNvCxnSpPr>
            <a:endCxn id="12" idx="0"/>
          </p:cNvCxnSpPr>
          <p:nvPr/>
        </p:nvCxnSpPr>
        <p:spPr>
          <a:xfrm flipH="1">
            <a:off x="2197324" y="2852936"/>
            <a:ext cx="794" cy="478121"/>
          </a:xfrm>
          <a:prstGeom prst="straightConnector1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>
            <a:stCxn id="19" idx="2"/>
          </p:cNvCxnSpPr>
          <p:nvPr/>
        </p:nvCxnSpPr>
        <p:spPr>
          <a:xfrm flipH="1">
            <a:off x="4716016" y="2852936"/>
            <a:ext cx="1588" cy="478121"/>
          </a:xfrm>
          <a:prstGeom prst="straightConnector1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7237884" y="2852936"/>
            <a:ext cx="0" cy="478121"/>
          </a:xfrm>
          <a:prstGeom prst="straightConnector1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051720" y="260646"/>
            <a:ext cx="651634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3600" b="1">
                <a:solidFill>
                  <a:srgbClr val="C00000"/>
                </a:solidFill>
                <a:latin typeface="Berlin Sans FB Demi" pitchFamily="34" charset="0"/>
                <a:ea typeface="+mj-ea"/>
                <a:cs typeface="+mj-cs"/>
              </a:defRPr>
            </a:lvl1pPr>
          </a:lstStyle>
          <a:p>
            <a:r>
              <a:rPr lang="es-ES_tradnl" sz="3200" dirty="0" smtClean="0"/>
              <a:t>Auditoria en Procesos de Archivos</a:t>
            </a:r>
            <a:endParaRPr lang="es-PE" sz="3200" dirty="0"/>
          </a:p>
        </p:txBody>
      </p:sp>
      <p:sp>
        <p:nvSpPr>
          <p:cNvPr id="19" name="18 Rectángulo"/>
          <p:cNvSpPr/>
          <p:nvPr/>
        </p:nvSpPr>
        <p:spPr>
          <a:xfrm>
            <a:off x="1189212" y="2420888"/>
            <a:ext cx="705678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rgbClr val="7030A0"/>
                </a:solidFill>
              </a:rPr>
              <a:t>TRABAJO TÉCNICO</a:t>
            </a:r>
            <a:endParaRPr lang="es-PE" b="1" dirty="0">
              <a:solidFill>
                <a:srgbClr val="7030A0"/>
              </a:solidFill>
            </a:endParaRPr>
          </a:p>
        </p:txBody>
      </p:sp>
      <p:cxnSp>
        <p:nvCxnSpPr>
          <p:cNvPr id="28" name="27 Conector recto de flecha"/>
          <p:cNvCxnSpPr>
            <a:stCxn id="11" idx="2"/>
            <a:endCxn id="19" idx="0"/>
          </p:cNvCxnSpPr>
          <p:nvPr/>
        </p:nvCxnSpPr>
        <p:spPr>
          <a:xfrm>
            <a:off x="4716016" y="2060848"/>
            <a:ext cx="1588" cy="360040"/>
          </a:xfrm>
          <a:prstGeom prst="straightConnector1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Elipse"/>
          <p:cNvSpPr/>
          <p:nvPr/>
        </p:nvSpPr>
        <p:spPr>
          <a:xfrm>
            <a:off x="4118836" y="3907121"/>
            <a:ext cx="1341552" cy="57606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rgbClr val="7030A0"/>
                </a:solidFill>
              </a:rPr>
              <a:t>PASOS</a:t>
            </a:r>
            <a:endParaRPr lang="es-PE" b="1" dirty="0">
              <a:solidFill>
                <a:srgbClr val="7030A0"/>
              </a:solidFill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1532739" y="3907121"/>
            <a:ext cx="1341552" cy="57606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rgbClr val="7030A0"/>
                </a:solidFill>
              </a:rPr>
              <a:t>PASOS</a:t>
            </a:r>
            <a:endParaRPr lang="es-PE" b="1" dirty="0">
              <a:solidFill>
                <a:srgbClr val="7030A0"/>
              </a:solidFill>
            </a:endParaRPr>
          </a:p>
        </p:txBody>
      </p:sp>
      <p:sp>
        <p:nvSpPr>
          <p:cNvPr id="36" name="35 Elipse"/>
          <p:cNvSpPr/>
          <p:nvPr/>
        </p:nvSpPr>
        <p:spPr>
          <a:xfrm>
            <a:off x="6568696" y="3907121"/>
            <a:ext cx="1341552" cy="57606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rgbClr val="7030A0"/>
                </a:solidFill>
              </a:rPr>
              <a:t>PASOS</a:t>
            </a:r>
            <a:endParaRPr lang="es-PE" b="1" dirty="0">
              <a:solidFill>
                <a:srgbClr val="7030A0"/>
              </a:solidFill>
            </a:endParaRPr>
          </a:p>
        </p:txBody>
      </p:sp>
      <p:cxnSp>
        <p:nvCxnSpPr>
          <p:cNvPr id="38" name="37 Conector recto"/>
          <p:cNvCxnSpPr>
            <a:stCxn id="35" idx="6"/>
            <a:endCxn id="34" idx="2"/>
          </p:cNvCxnSpPr>
          <p:nvPr/>
        </p:nvCxnSpPr>
        <p:spPr>
          <a:xfrm>
            <a:off x="2874291" y="4195153"/>
            <a:ext cx="1244545" cy="0"/>
          </a:xfrm>
          <a:prstGeom prst="line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>
            <a:stCxn id="34" idx="6"/>
            <a:endCxn id="36" idx="2"/>
          </p:cNvCxnSpPr>
          <p:nvPr/>
        </p:nvCxnSpPr>
        <p:spPr>
          <a:xfrm>
            <a:off x="5460388" y="4195153"/>
            <a:ext cx="1108308" cy="0"/>
          </a:xfrm>
          <a:prstGeom prst="line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Rectángulo"/>
          <p:cNvSpPr/>
          <p:nvPr/>
        </p:nvSpPr>
        <p:spPr>
          <a:xfrm>
            <a:off x="2483768" y="6027987"/>
            <a:ext cx="4295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OPERACIONES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361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build="allAtOnce" animBg="1"/>
      <p:bldP spid="10" grpId="0" build="allAtOnce" animBg="1"/>
      <p:bldP spid="11" grpId="0" build="allAtOnce" animBg="1"/>
      <p:bldP spid="12" grpId="0" build="allAtOnce" animBg="1"/>
      <p:bldP spid="13" grpId="0" build="allAtOnce" animBg="1"/>
      <p:bldP spid="14" grpId="0" build="allAtOnce" animBg="1"/>
      <p:bldP spid="19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11960" y="431800"/>
            <a:ext cx="435610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3600" b="1">
                <a:solidFill>
                  <a:srgbClr val="C00000"/>
                </a:solidFill>
                <a:latin typeface="Berlin Sans FB Demi" pitchFamily="34" charset="0"/>
                <a:ea typeface="+mj-ea"/>
                <a:cs typeface="+mj-cs"/>
              </a:defRPr>
            </a:lvl1pPr>
          </a:lstStyle>
          <a:p>
            <a:r>
              <a:rPr lang="es-ES_tradnl" dirty="0"/>
              <a:t>TOMAR EN CUENTA</a:t>
            </a:r>
            <a:endParaRPr lang="es-PE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43608" y="1700213"/>
            <a:ext cx="7185992" cy="4392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just">
              <a:spcBef>
                <a:spcPct val="20000"/>
              </a:spcBef>
              <a:buFont typeface="Arial" pitchFamily="34" charset="0"/>
              <a:buNone/>
              <a:defRPr sz="2800">
                <a:latin typeface="Berlin Sans FB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6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PE" sz="3200" dirty="0"/>
              <a:t>Toda auditoría es un proceso informacional: su entrada, realización y salida (resultados) se basan en la información que puede variar en dependencia de los objetos que se auditan.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42041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356100" y="404664"/>
            <a:ext cx="435610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3600" b="1">
                <a:solidFill>
                  <a:srgbClr val="C00000"/>
                </a:solidFill>
                <a:latin typeface="Berlin Sans FB Demi" pitchFamily="34" charset="0"/>
                <a:ea typeface="+mj-ea"/>
                <a:cs typeface="+mj-cs"/>
              </a:defRPr>
            </a:lvl1pPr>
          </a:lstStyle>
          <a:p>
            <a:r>
              <a:rPr lang="es-ES_tradnl" dirty="0"/>
              <a:t>INFORMACIÓN CRÍTICA</a:t>
            </a:r>
            <a:endParaRPr lang="es-PE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47664" y="2276872"/>
            <a:ext cx="6696744" cy="3240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just">
              <a:spcBef>
                <a:spcPct val="20000"/>
              </a:spcBef>
              <a:buFont typeface="Arial" pitchFamily="34" charset="0"/>
              <a:buNone/>
              <a:defRPr sz="2800">
                <a:latin typeface="Berlin Sans FB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6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PE" sz="3200" dirty="0"/>
              <a:t>Aquella que resulta indispensable para actuar o decidir. </a:t>
            </a:r>
            <a:endParaRPr lang="es-PE" sz="3200" dirty="0" smtClean="0"/>
          </a:p>
          <a:p>
            <a:endParaRPr lang="es-PE" sz="3200" dirty="0"/>
          </a:p>
          <a:p>
            <a:r>
              <a:rPr lang="es-PE" sz="3200" dirty="0" smtClean="0"/>
              <a:t>Es </a:t>
            </a:r>
            <a:r>
              <a:rPr lang="es-PE" sz="3200" dirty="0"/>
              <a:t>vital y necesaria. </a:t>
            </a:r>
            <a:r>
              <a:rPr lang="es-PE" sz="3200" dirty="0" smtClean="0"/>
              <a:t>Insumo </a:t>
            </a:r>
            <a:r>
              <a:rPr lang="es-PE" sz="3200" dirty="0"/>
              <a:t>de toma de decisión que resulta gravitante para la efectividad de una auditoria. </a:t>
            </a:r>
          </a:p>
          <a:p>
            <a:endParaRPr lang="es-PE" sz="3200" dirty="0"/>
          </a:p>
          <a:p>
            <a:endParaRPr lang="es-PE" sz="3200" dirty="0"/>
          </a:p>
          <a:p>
            <a:endParaRPr lang="es-PE" sz="3200" dirty="0"/>
          </a:p>
        </p:txBody>
      </p:sp>
    </p:spTree>
    <p:extLst>
      <p:ext uri="{BB962C8B-B14F-4D97-AF65-F5344CB8AC3E}">
        <p14:creationId xmlns:p14="http://schemas.microsoft.com/office/powerpoint/2010/main" val="3134380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67744" y="453304"/>
            <a:ext cx="6084292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3600" b="1">
                <a:solidFill>
                  <a:srgbClr val="C00000"/>
                </a:solidFill>
                <a:latin typeface="Berlin Sans FB Demi" pitchFamily="34" charset="0"/>
                <a:ea typeface="+mj-ea"/>
                <a:cs typeface="+mj-cs"/>
              </a:defRPr>
            </a:lvl1pPr>
          </a:lstStyle>
          <a:p>
            <a:r>
              <a:rPr lang="es-ES_tradnl" dirty="0"/>
              <a:t>GESTIÓN DOCUMENTAL (HUELLA)</a:t>
            </a:r>
            <a:endParaRPr lang="es-PE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99894" y="2348880"/>
            <a:ext cx="7474024" cy="3311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just">
              <a:spcBef>
                <a:spcPct val="20000"/>
              </a:spcBef>
              <a:buFont typeface="Arial" pitchFamily="34" charset="0"/>
              <a:buNone/>
              <a:defRPr sz="2800">
                <a:latin typeface="Berlin Sans FB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6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PE" dirty="0"/>
              <a:t>La Gestión Documental se ejecuta como un fenómeno continuo, sostenible, sistemático, integrado y relacional; por tanto, refleja un discurrir  que permite asociar la administración y el rastro o evidencia que como consecuencia se formó en el tiempo</a:t>
            </a:r>
            <a:r>
              <a:rPr lang="es-PE" dirty="0" smtClean="0"/>
              <a:t>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9365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edi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412776"/>
            <a:ext cx="7129856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5916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11960" y="416358"/>
            <a:ext cx="435610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3600" b="1">
                <a:solidFill>
                  <a:srgbClr val="C00000"/>
                </a:solidFill>
                <a:latin typeface="Berlin Sans FB Demi" pitchFamily="34" charset="0"/>
                <a:ea typeface="+mj-ea"/>
                <a:cs typeface="+mj-cs"/>
              </a:defRPr>
            </a:lvl1pPr>
          </a:lstStyle>
          <a:p>
            <a:r>
              <a:rPr lang="es-PE" dirty="0"/>
              <a:t>MEDICIÓN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38460" y="1916832"/>
            <a:ext cx="7761932" cy="3671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indent="0" algn="just">
              <a:spcBef>
                <a:spcPct val="20000"/>
              </a:spcBef>
              <a:buFont typeface="Arial" pitchFamily="34" charset="0"/>
              <a:buNone/>
              <a:defRPr sz="2800">
                <a:latin typeface="Berlin Sans FB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6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 algn="just"/>
            <a:r>
              <a:rPr lang="es-PE" sz="2800" dirty="0">
                <a:latin typeface="Berlin Sans FB Demi" pitchFamily="34" charset="0"/>
              </a:rPr>
              <a:t>Es la acción de comparar.</a:t>
            </a:r>
          </a:p>
          <a:p>
            <a:pPr lvl="1" algn="just"/>
            <a:endParaRPr lang="es-PE" sz="1800" dirty="0">
              <a:latin typeface="Berlin Sans FB Demi" pitchFamily="34" charset="0"/>
            </a:endParaRPr>
          </a:p>
          <a:p>
            <a:pPr lvl="1" algn="just"/>
            <a:r>
              <a:rPr lang="es-PE" sz="2800" dirty="0">
                <a:latin typeface="Berlin Sans FB Demi" pitchFamily="34" charset="0"/>
              </a:rPr>
              <a:t>Se tecnifica cuando el parámetro de medida es estándar, equivalente y objetivo. </a:t>
            </a:r>
          </a:p>
          <a:p>
            <a:pPr marL="457200" lvl="1" indent="0" algn="just">
              <a:buNone/>
            </a:pPr>
            <a:endParaRPr lang="es-PE" sz="1400" dirty="0">
              <a:latin typeface="Berlin Sans FB Demi" pitchFamily="34" charset="0"/>
            </a:endParaRPr>
          </a:p>
          <a:p>
            <a:pPr lvl="1" algn="just"/>
            <a:r>
              <a:rPr lang="es-PE" sz="2800" dirty="0">
                <a:latin typeface="Berlin Sans FB Demi" pitchFamily="34" charset="0"/>
              </a:rPr>
              <a:t>Permite evaluar el funcionamiento o desarrollo.</a:t>
            </a:r>
            <a:endParaRPr lang="es-ES_tradnl" sz="2800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16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55776" y="476672"/>
            <a:ext cx="5652244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3600" b="1">
                <a:solidFill>
                  <a:srgbClr val="C00000"/>
                </a:solidFill>
                <a:latin typeface="Berlin Sans FB Demi" pitchFamily="34" charset="0"/>
                <a:ea typeface="+mj-ea"/>
                <a:cs typeface="+mj-cs"/>
              </a:defRPr>
            </a:lvl1pPr>
          </a:lstStyle>
          <a:p>
            <a:r>
              <a:rPr lang="es-ES_tradnl" dirty="0"/>
              <a:t>LO QUE NO ES MEDIR</a:t>
            </a:r>
            <a:endParaRPr lang="es-PE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14400" y="2204864"/>
            <a:ext cx="6897960" cy="3816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indent="0" algn="just">
              <a:spcBef>
                <a:spcPct val="20000"/>
              </a:spcBef>
              <a:buFont typeface="Arial" pitchFamily="34" charset="0"/>
              <a:buNone/>
              <a:defRPr sz="2800">
                <a:latin typeface="Berlin Sans FB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6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PE" sz="3200" dirty="0"/>
              <a:t>Juzgar a las personas que ejecutan o desarrollan lo medido.</a:t>
            </a:r>
          </a:p>
          <a:p>
            <a:endParaRPr lang="es-PE" sz="3200" dirty="0"/>
          </a:p>
          <a:p>
            <a:r>
              <a:rPr lang="es-PE" sz="3200" dirty="0"/>
              <a:t>Declarar que algo es mejor que otro. </a:t>
            </a:r>
          </a:p>
          <a:p>
            <a:endParaRPr lang="es-PE" sz="3200" dirty="0"/>
          </a:p>
          <a:p>
            <a:r>
              <a:rPr lang="es-PE" sz="3200" dirty="0"/>
              <a:t>Emplear la medición para sancionar. </a:t>
            </a:r>
          </a:p>
          <a:p>
            <a:endParaRPr lang="es-PE" sz="3200" dirty="0"/>
          </a:p>
          <a:p>
            <a:endParaRPr lang="es-PE" sz="3200" dirty="0"/>
          </a:p>
        </p:txBody>
      </p:sp>
    </p:spTree>
    <p:extLst>
      <p:ext uri="{BB962C8B-B14F-4D97-AF65-F5344CB8AC3E}">
        <p14:creationId xmlns:p14="http://schemas.microsoft.com/office/powerpoint/2010/main" val="1694180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873500" y="260648"/>
            <a:ext cx="435610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3600" b="1">
                <a:solidFill>
                  <a:srgbClr val="C00000"/>
                </a:solidFill>
                <a:latin typeface="Berlin Sans FB Demi" pitchFamily="34" charset="0"/>
                <a:ea typeface="+mj-ea"/>
                <a:cs typeface="+mj-cs"/>
              </a:defRPr>
            </a:lvl1pPr>
          </a:lstStyle>
          <a:p>
            <a:r>
              <a:rPr lang="es-PE" dirty="0"/>
              <a:t>MEDICIÓN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03490" y="1772816"/>
            <a:ext cx="7474024" cy="4392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  <a:lvl1pPr indent="0" algn="just">
              <a:spcBef>
                <a:spcPct val="20000"/>
              </a:spcBef>
              <a:buFont typeface="Arial" pitchFamily="34" charset="0"/>
              <a:buNone/>
              <a:defRPr sz="2800">
                <a:latin typeface="Berlin Sans FB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6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PE" dirty="0"/>
              <a:t>Medir es averiguar la cantidad de una cosa, de un fenómeno, de una característica o de un producto. </a:t>
            </a:r>
          </a:p>
          <a:p>
            <a:endParaRPr lang="es-PE" sz="1600" dirty="0"/>
          </a:p>
          <a:p>
            <a:r>
              <a:rPr lang="es-PE" dirty="0"/>
              <a:t>Hay medición cuando se compara una cosa cualquiera con un parámetro de referencia de medida. </a:t>
            </a:r>
          </a:p>
          <a:p>
            <a:endParaRPr lang="es-PE" sz="1050" dirty="0"/>
          </a:p>
          <a:p>
            <a:r>
              <a:rPr lang="es-PE" dirty="0"/>
              <a:t>Ejemplo: Determinar el avance de trabajo en cumplimiento de metas concretas.</a:t>
            </a:r>
          </a:p>
        </p:txBody>
      </p:sp>
    </p:spTree>
    <p:extLst>
      <p:ext uri="{BB962C8B-B14F-4D97-AF65-F5344CB8AC3E}">
        <p14:creationId xmlns:p14="http://schemas.microsoft.com/office/powerpoint/2010/main" val="221173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483768" y="332656"/>
            <a:ext cx="5940276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3600" b="1">
                <a:solidFill>
                  <a:srgbClr val="C00000"/>
                </a:solidFill>
                <a:latin typeface="Berlin Sans FB Demi" pitchFamily="34" charset="0"/>
                <a:ea typeface="+mj-ea"/>
                <a:cs typeface="+mj-cs"/>
              </a:defRPr>
            </a:lvl1pPr>
          </a:lstStyle>
          <a:p>
            <a:r>
              <a:rPr lang="es-PE" dirty="0"/>
              <a:t>PARÁMETRO DE MEDICIÓN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683568" y="2060848"/>
            <a:ext cx="1944216" cy="864096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tx1"/>
                </a:solidFill>
              </a:rPr>
              <a:t>MEDICIÓN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683568" y="3789040"/>
            <a:ext cx="1944216" cy="864096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tx1"/>
                </a:solidFill>
              </a:rPr>
              <a:t>COMPARAR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347864" y="3068960"/>
            <a:ext cx="2592288" cy="864096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tx1"/>
                </a:solidFill>
              </a:rPr>
              <a:t>RESULTADOS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347864" y="4725144"/>
            <a:ext cx="2592288" cy="864096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tx1"/>
                </a:solidFill>
              </a:rPr>
              <a:t>PARÁMETROS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444208" y="3875825"/>
            <a:ext cx="1800200" cy="864096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tx1"/>
                </a:solidFill>
              </a:rPr>
              <a:t>TOMA DE </a:t>
            </a:r>
            <a:endParaRPr lang="es-PE" b="1" dirty="0" smtClean="0">
              <a:solidFill>
                <a:schemeClr val="tx1"/>
              </a:solidFill>
            </a:endParaRPr>
          </a:p>
          <a:p>
            <a:pPr algn="ctr"/>
            <a:r>
              <a:rPr lang="es-PE" b="1" dirty="0" smtClean="0">
                <a:solidFill>
                  <a:schemeClr val="tx1"/>
                </a:solidFill>
              </a:rPr>
              <a:t>DECISIONES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10" name="9 Cerrar llave"/>
          <p:cNvSpPr/>
          <p:nvPr/>
        </p:nvSpPr>
        <p:spPr>
          <a:xfrm>
            <a:off x="6012160" y="3501008"/>
            <a:ext cx="360040" cy="172819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1" name="10 Conector recto de flecha"/>
          <p:cNvCxnSpPr>
            <a:stCxn id="6" idx="3"/>
            <a:endCxn id="7" idx="1"/>
          </p:cNvCxnSpPr>
          <p:nvPr/>
        </p:nvCxnSpPr>
        <p:spPr>
          <a:xfrm flipV="1">
            <a:off x="2627784" y="3501008"/>
            <a:ext cx="720080" cy="720080"/>
          </a:xfrm>
          <a:prstGeom prst="straightConnector1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stCxn id="6" idx="3"/>
          </p:cNvCxnSpPr>
          <p:nvPr/>
        </p:nvCxnSpPr>
        <p:spPr>
          <a:xfrm>
            <a:off x="2627784" y="4221088"/>
            <a:ext cx="720080" cy="792088"/>
          </a:xfrm>
          <a:prstGeom prst="straightConnector1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stCxn id="5" idx="2"/>
            <a:endCxn id="6" idx="0"/>
          </p:cNvCxnSpPr>
          <p:nvPr/>
        </p:nvCxnSpPr>
        <p:spPr>
          <a:xfrm>
            <a:off x="1655676" y="2924944"/>
            <a:ext cx="0" cy="864096"/>
          </a:xfrm>
          <a:prstGeom prst="straightConnector1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873500" y="332656"/>
            <a:ext cx="435610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3600" b="1">
                <a:solidFill>
                  <a:srgbClr val="C00000"/>
                </a:solidFill>
                <a:latin typeface="Berlin Sans FB Demi" pitchFamily="34" charset="0"/>
                <a:ea typeface="+mj-ea"/>
                <a:cs typeface="+mj-cs"/>
              </a:defRPr>
            </a:lvl1pPr>
          </a:lstStyle>
          <a:p>
            <a:r>
              <a:rPr lang="es-PE" dirty="0"/>
              <a:t>EVALUACIÓN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15616" y="1700213"/>
            <a:ext cx="7113984" cy="4392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  <a:lvl1pPr indent="0" algn="just">
              <a:spcBef>
                <a:spcPct val="20000"/>
              </a:spcBef>
              <a:buFont typeface="Arial" pitchFamily="34" charset="0"/>
              <a:buNone/>
              <a:defRPr sz="2800">
                <a:latin typeface="Berlin Sans FB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6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PE" dirty="0"/>
              <a:t>Evaluar es apreciar el valor de u</a:t>
            </a:r>
            <a:r>
              <a:rPr lang="es-PE" dirty="0" smtClean="0"/>
              <a:t>n objeto, </a:t>
            </a:r>
            <a:r>
              <a:rPr lang="es-PE" dirty="0"/>
              <a:t>de un fenómeno, de una característica o de un producto. </a:t>
            </a:r>
          </a:p>
          <a:p>
            <a:endParaRPr lang="es-PE" sz="1100" dirty="0"/>
          </a:p>
          <a:p>
            <a:r>
              <a:rPr lang="es-PE" dirty="0"/>
              <a:t>Hay evaluación cuando decimos que algo es deficiente o aprovechado, después de haber medido el rendimiento de su cumplimiento mediante una prueba y haber comparado el resultado con un criterio previamente establecido.</a:t>
            </a:r>
            <a:r>
              <a:rPr lang="es-ES_tradnl" dirty="0"/>
              <a:t> 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4591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115616" y="873565"/>
            <a:ext cx="6683375" cy="108773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s-PE" sz="3600" b="1" dirty="0" smtClean="0">
                <a:solidFill>
                  <a:srgbClr val="C00000"/>
                </a:solidFill>
                <a:latin typeface="Berlin Sans FB Demi" pitchFamily="34" charset="0"/>
              </a:rPr>
              <a:t>La </a:t>
            </a:r>
            <a:r>
              <a:rPr lang="es-PE" sz="3600" b="1" dirty="0">
                <a:solidFill>
                  <a:srgbClr val="C00000"/>
                </a:solidFill>
                <a:latin typeface="Berlin Sans FB Demi" pitchFamily="34" charset="0"/>
              </a:rPr>
              <a:t>Auditoria</a:t>
            </a:r>
            <a:br>
              <a:rPr lang="es-PE" sz="3600" b="1" dirty="0">
                <a:solidFill>
                  <a:srgbClr val="C00000"/>
                </a:solidFill>
                <a:latin typeface="Berlin Sans FB Demi" pitchFamily="34" charset="0"/>
              </a:rPr>
            </a:br>
            <a:endParaRPr lang="es-PE" sz="3600" b="1" dirty="0">
              <a:solidFill>
                <a:srgbClr val="C00000"/>
              </a:solidFill>
              <a:latin typeface="Berlin Sans FB Demi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187624" y="2276871"/>
            <a:ext cx="6840760" cy="32079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E" sz="2800" dirty="0" smtClean="0">
                <a:latin typeface="Berlin Sans FB" pitchFamily="34" charset="0"/>
              </a:rPr>
              <a:t>Es </a:t>
            </a:r>
            <a:r>
              <a:rPr lang="es-PE" sz="2800" dirty="0">
                <a:latin typeface="Berlin Sans FB" pitchFamily="34" charset="0"/>
              </a:rPr>
              <a:t>la acción independiente para hacer frente a una determinada condición con unos criterios preestablecidos, lo que constituye la situación ideal, por lo que puede dar una opinión o comentar. </a:t>
            </a:r>
          </a:p>
        </p:txBody>
      </p:sp>
    </p:spTree>
    <p:extLst>
      <p:ext uri="{BB962C8B-B14F-4D97-AF65-F5344CB8AC3E}">
        <p14:creationId xmlns:p14="http://schemas.microsoft.com/office/powerpoint/2010/main" val="28650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827584" y="1772816"/>
            <a:ext cx="6681936" cy="392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  <a:lvl1pPr indent="0" algn="just">
              <a:spcBef>
                <a:spcPct val="20000"/>
              </a:spcBef>
              <a:buFont typeface="Arial" pitchFamily="34" charset="0"/>
              <a:buNone/>
              <a:defRPr sz="2800">
                <a:latin typeface="Berlin Sans FB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6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PE" dirty="0"/>
              <a:t>Lo que no se mide no se puede controlar, y lo que no se controla no se puede gestionar.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95936" y="334818"/>
            <a:ext cx="435610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3600" b="1">
                <a:solidFill>
                  <a:srgbClr val="C00000"/>
                </a:solidFill>
                <a:latin typeface="Berlin Sans FB Demi" pitchFamily="34" charset="0"/>
                <a:ea typeface="+mj-ea"/>
                <a:cs typeface="+mj-cs"/>
              </a:defRPr>
            </a:lvl1pPr>
          </a:lstStyle>
          <a:p>
            <a:r>
              <a:rPr lang="es-PE" dirty="0"/>
              <a:t>OBJETIVO DE LA </a:t>
            </a:r>
            <a:br>
              <a:rPr lang="es-PE" dirty="0"/>
            </a:br>
            <a:r>
              <a:rPr lang="es-PE" dirty="0"/>
              <a:t>MEDICIÓN</a:t>
            </a:r>
            <a:br>
              <a:rPr lang="es-PE" dirty="0"/>
            </a:br>
            <a:endParaRPr lang="es-PE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212976"/>
            <a:ext cx="3693790" cy="263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87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499992" y="407844"/>
            <a:ext cx="3970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3600" b="1">
                <a:solidFill>
                  <a:srgbClr val="C00000"/>
                </a:solidFill>
                <a:latin typeface="Berlin Sans FB Demi" pitchFamily="34" charset="0"/>
                <a:ea typeface="+mj-ea"/>
                <a:cs typeface="+mj-cs"/>
              </a:defRPr>
            </a:lvl1pPr>
          </a:lstStyle>
          <a:p>
            <a:r>
              <a:rPr lang="es-PE" dirty="0"/>
              <a:t>INDICADORES </a:t>
            </a:r>
            <a:br>
              <a:rPr lang="es-PE" dirty="0"/>
            </a:br>
            <a:r>
              <a:rPr lang="es-PE" dirty="0"/>
              <a:t>DE GESTIÓN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827584" y="1844824"/>
            <a:ext cx="7402016" cy="45369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es-ES"/>
            </a:defPPr>
            <a:lvl1pPr indent="0" algn="just">
              <a:spcBef>
                <a:spcPct val="20000"/>
              </a:spcBef>
              <a:buFont typeface="Arial" pitchFamily="34" charset="0"/>
              <a:buNone/>
              <a:defRPr sz="2800">
                <a:latin typeface="Berlin Sans FB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6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PE" dirty="0"/>
              <a:t>Son claves para el pilotaje de los procesos, porque definen claramente la evidencia de avance o la pauta que hay que cumplir para llevar a cabo el proyecto o tarea. </a:t>
            </a:r>
          </a:p>
          <a:p>
            <a:endParaRPr lang="es-PE" sz="1700" dirty="0"/>
          </a:p>
          <a:p>
            <a:r>
              <a:rPr lang="es-PE" dirty="0"/>
              <a:t>Permiten reajustar los patrones de funcionamiento de los pasos que hay que seguir para concluir una actividad programada. </a:t>
            </a:r>
          </a:p>
          <a:p>
            <a:endParaRPr lang="es-PE" sz="1200" dirty="0"/>
          </a:p>
          <a:p>
            <a:r>
              <a:rPr lang="es-PE" dirty="0"/>
              <a:t>Calza directamente relacional entre la meta y los recursos que se le asignen a la actividad para llegar a la meta. </a:t>
            </a:r>
          </a:p>
        </p:txBody>
      </p:sp>
    </p:spTree>
    <p:extLst>
      <p:ext uri="{BB962C8B-B14F-4D97-AF65-F5344CB8AC3E}">
        <p14:creationId xmlns:p14="http://schemas.microsoft.com/office/powerpoint/2010/main" val="156813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067944" y="278841"/>
            <a:ext cx="3898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3600" b="1">
                <a:solidFill>
                  <a:srgbClr val="C00000"/>
                </a:solidFill>
                <a:latin typeface="Berlin Sans FB Demi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s-PE" dirty="0"/>
              <a:t>QUÉ MEDIR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755576" y="1600200"/>
            <a:ext cx="7474024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indent="0" algn="just">
              <a:spcBef>
                <a:spcPct val="20000"/>
              </a:spcBef>
              <a:buFont typeface="Arial" pitchFamily="34" charset="0"/>
              <a:buNone/>
              <a:defRPr sz="2800">
                <a:latin typeface="Berlin Sans FB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6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PE" sz="2000" dirty="0"/>
              <a:t>Todo lo relacionado con el mercado, con los usuarios, la tecnología y su gestión interna; formación, crecimiento, estrategia, gestión económica, comportamiento financiero, asignación de recursos, etc. </a:t>
            </a:r>
          </a:p>
          <a:p>
            <a:endParaRPr lang="es-PE" sz="2000" dirty="0"/>
          </a:p>
          <a:p>
            <a:r>
              <a:rPr lang="es-PE" sz="2000" dirty="0"/>
              <a:t>Se puede medir todo siempre que tenga sentido realizar su medición y que los resultados de este proceso de evaluación aporten a lo que una toma de decisiones requieran.</a:t>
            </a:r>
          </a:p>
          <a:p>
            <a:endParaRPr lang="es-PE" sz="2000" dirty="0"/>
          </a:p>
          <a:p>
            <a:r>
              <a:rPr lang="es-PE" sz="2000" dirty="0" smtClean="0"/>
              <a:t>«</a:t>
            </a:r>
            <a:r>
              <a:rPr lang="es-PE" sz="2000" dirty="0"/>
              <a:t>Estoy inventariando a razón de un documentos por hora»</a:t>
            </a:r>
          </a:p>
          <a:p>
            <a:r>
              <a:rPr lang="es-PE" sz="2000" dirty="0"/>
              <a:t>«Estoy inventariando 130 campos descriptivos por hora</a:t>
            </a:r>
            <a:r>
              <a:rPr lang="es-PE" sz="2000" dirty="0" smtClean="0"/>
              <a:t>»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87027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114800" y="332656"/>
            <a:ext cx="435610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3600" b="1">
                <a:solidFill>
                  <a:srgbClr val="C00000"/>
                </a:solidFill>
                <a:latin typeface="Berlin Sans FB Demi" pitchFamily="34" charset="0"/>
                <a:ea typeface="+mj-ea"/>
                <a:cs typeface="+mj-cs"/>
              </a:defRPr>
            </a:lvl1pPr>
          </a:lstStyle>
          <a:p>
            <a:r>
              <a:rPr lang="es-PE" dirty="0"/>
              <a:t>CUANTIFICADORES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87624" y="1700213"/>
            <a:ext cx="7041976" cy="4392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  <a:lvl1pPr indent="0" algn="just">
              <a:spcBef>
                <a:spcPct val="20000"/>
              </a:spcBef>
              <a:buFont typeface="Arial" pitchFamily="34" charset="0"/>
              <a:buNone/>
              <a:defRPr sz="2800">
                <a:latin typeface="Berlin Sans FB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6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 algn="just"/>
            <a:r>
              <a:rPr lang="es-PE" sz="2800" dirty="0">
                <a:latin typeface="Berlin Sans FB Demi" pitchFamily="34" charset="0"/>
              </a:rPr>
              <a:t>Son elementos unitarios de análisis.</a:t>
            </a:r>
          </a:p>
          <a:p>
            <a:pPr lvl="1" algn="just"/>
            <a:endParaRPr lang="es-PE" sz="2800" dirty="0">
              <a:latin typeface="Berlin Sans FB Demi" pitchFamily="34" charset="0"/>
            </a:endParaRPr>
          </a:p>
          <a:p>
            <a:pPr lvl="1" algn="just"/>
            <a:r>
              <a:rPr lang="es-PE" sz="2800" dirty="0">
                <a:latin typeface="Berlin Sans FB Demi" pitchFamily="34" charset="0"/>
              </a:rPr>
              <a:t>Permiten sumar, determinar un número de veces que se replican en el tiempo. </a:t>
            </a:r>
          </a:p>
          <a:p>
            <a:pPr lvl="1" algn="just"/>
            <a:endParaRPr lang="es-PE" sz="2800" dirty="0">
              <a:latin typeface="Berlin Sans FB Demi" pitchFamily="34" charset="0"/>
            </a:endParaRPr>
          </a:p>
          <a:p>
            <a:pPr lvl="1" algn="just"/>
            <a:r>
              <a:rPr lang="es-PE" sz="2800" dirty="0">
                <a:latin typeface="Berlin Sans FB Demi" pitchFamily="34" charset="0"/>
              </a:rPr>
              <a:t>Son elementos tangibles o </a:t>
            </a:r>
            <a:r>
              <a:rPr lang="es-PE" sz="2800" dirty="0" err="1">
                <a:latin typeface="Berlin Sans FB Demi" pitchFamily="34" charset="0"/>
              </a:rPr>
              <a:t>tangibilizados</a:t>
            </a:r>
            <a:r>
              <a:rPr lang="es-PE" sz="2800" dirty="0">
                <a:latin typeface="Berlin Sans FB Demi" pitchFamily="34" charset="0"/>
              </a:rPr>
              <a:t> en testimonios de gestión.</a:t>
            </a:r>
            <a:endParaRPr lang="es-ES_tradnl" sz="2800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3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23928" y="404664"/>
            <a:ext cx="435610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3600" b="1">
                <a:solidFill>
                  <a:srgbClr val="C00000"/>
                </a:solidFill>
                <a:latin typeface="Berlin Sans FB Demi" pitchFamily="34" charset="0"/>
                <a:ea typeface="+mj-ea"/>
                <a:cs typeface="+mj-cs"/>
              </a:defRPr>
            </a:lvl1pPr>
          </a:lstStyle>
          <a:p>
            <a:r>
              <a:rPr lang="es-ES_tradnl" dirty="0"/>
              <a:t>CUANTIFICAR EN ARCHIVOS</a:t>
            </a:r>
            <a:endParaRPr lang="es-PE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95252" y="2001694"/>
            <a:ext cx="6984776" cy="4032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  <a:lvl1pPr indent="0" algn="just">
              <a:spcBef>
                <a:spcPct val="20000"/>
              </a:spcBef>
              <a:buFont typeface="Arial" pitchFamily="34" charset="0"/>
              <a:buNone/>
              <a:defRPr sz="2800">
                <a:latin typeface="Berlin Sans FB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6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PE" sz="3200" dirty="0"/>
              <a:t>Dimensionar el trabajo archivístico. </a:t>
            </a:r>
          </a:p>
          <a:p>
            <a:endParaRPr lang="es-PE" sz="3200" dirty="0"/>
          </a:p>
          <a:p>
            <a:r>
              <a:rPr lang="es-PE" sz="3200" dirty="0"/>
              <a:t>Determinar cuantificadores significativos para la gestión sustentada. (</a:t>
            </a:r>
            <a:r>
              <a:rPr lang="es-PE" sz="3200" dirty="0" err="1"/>
              <a:t>Márketing</a:t>
            </a:r>
            <a:r>
              <a:rPr lang="es-PE" sz="3200" dirty="0"/>
              <a:t>)</a:t>
            </a:r>
          </a:p>
          <a:p>
            <a:endParaRPr lang="es-PE" sz="3200" dirty="0"/>
          </a:p>
          <a:p>
            <a:r>
              <a:rPr lang="es-PE" sz="3200" dirty="0"/>
              <a:t>Evitar los cuantificadores genéricos o generalizadores (ml. </a:t>
            </a:r>
            <a:r>
              <a:rPr lang="es-PE" sz="3200" dirty="0" smtClean="0"/>
              <a:t>)</a:t>
            </a:r>
            <a:endParaRPr lang="es-PE" sz="3200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9603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83968" y="188640"/>
            <a:ext cx="435610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3600" b="1">
                <a:solidFill>
                  <a:srgbClr val="C00000"/>
                </a:solidFill>
                <a:latin typeface="Berlin Sans FB Demi" pitchFamily="34" charset="0"/>
                <a:ea typeface="+mj-ea"/>
                <a:cs typeface="+mj-cs"/>
              </a:defRPr>
            </a:lvl1pPr>
          </a:lstStyle>
          <a:p>
            <a:r>
              <a:rPr lang="es-PE" dirty="0"/>
              <a:t>CUANTIFICADORES</a:t>
            </a:r>
          </a:p>
        </p:txBody>
      </p:sp>
      <p:pic>
        <p:nvPicPr>
          <p:cNvPr id="5" name="4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00983"/>
            <a:ext cx="7038975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0830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499992" y="332656"/>
            <a:ext cx="3970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3600" b="1">
                <a:solidFill>
                  <a:srgbClr val="C00000"/>
                </a:solidFill>
                <a:latin typeface="Berlin Sans FB Demi" pitchFamily="34" charset="0"/>
                <a:ea typeface="+mj-ea"/>
                <a:cs typeface="+mj-cs"/>
              </a:defRPr>
            </a:lvl1pPr>
          </a:lstStyle>
          <a:p>
            <a:r>
              <a:rPr lang="es-PE" dirty="0"/>
              <a:t>OPERATIVIZAR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827584" y="1557338"/>
            <a:ext cx="7402016" cy="4824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  <a:lvl1pPr indent="0" algn="just">
              <a:spcBef>
                <a:spcPct val="20000"/>
              </a:spcBef>
              <a:buFont typeface="Arial" pitchFamily="34" charset="0"/>
              <a:buNone/>
              <a:defRPr sz="2800">
                <a:latin typeface="Berlin Sans FB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6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PE" dirty="0"/>
              <a:t>Significa distribuir cuantificadores a modo de </a:t>
            </a:r>
            <a:r>
              <a:rPr lang="es-PE" dirty="0" err="1"/>
              <a:t>escalímetro</a:t>
            </a:r>
            <a:r>
              <a:rPr lang="es-PE" dirty="0"/>
              <a:t> o matriz de evaluación.</a:t>
            </a:r>
          </a:p>
          <a:p>
            <a:endParaRPr lang="es-PE" dirty="0"/>
          </a:p>
          <a:p>
            <a:r>
              <a:rPr lang="es-PE" dirty="0"/>
              <a:t>Debe coincidir los cuantificadores con el modelo de «entregable» o «testimonio».</a:t>
            </a:r>
          </a:p>
          <a:p>
            <a:endParaRPr lang="es-PE" dirty="0"/>
          </a:p>
          <a:p>
            <a:r>
              <a:rPr lang="es-PE" dirty="0"/>
              <a:t>El cuantificador es resultado de una transformación, proceso o trabajo, cuando es espontáneo o de generación natural es solo un recurso. </a:t>
            </a:r>
          </a:p>
        </p:txBody>
      </p:sp>
    </p:spTree>
    <p:extLst>
      <p:ext uri="{BB962C8B-B14F-4D97-AF65-F5344CB8AC3E}">
        <p14:creationId xmlns:p14="http://schemas.microsoft.com/office/powerpoint/2010/main" val="243376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620688"/>
            <a:ext cx="6048672" cy="57606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PE" sz="3600" b="1" dirty="0">
                <a:solidFill>
                  <a:srgbClr val="C00000"/>
                </a:solidFill>
                <a:latin typeface="Berlin Sans FB Demi" pitchFamily="34" charset="0"/>
              </a:rPr>
              <a:t>CONTROL </a:t>
            </a:r>
            <a:r>
              <a:rPr lang="es-PE" sz="3600" b="1" dirty="0" smtClean="0">
                <a:solidFill>
                  <a:srgbClr val="C00000"/>
                </a:solidFill>
                <a:latin typeface="Berlin Sans FB Demi" pitchFamily="34" charset="0"/>
              </a:rPr>
              <a:t>PREVENTIVO</a:t>
            </a:r>
            <a:endParaRPr lang="es-PE" sz="3600" b="1" dirty="0">
              <a:solidFill>
                <a:srgbClr val="C00000"/>
              </a:solidFill>
              <a:latin typeface="Berlin Sans FB Dem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772816"/>
            <a:ext cx="7200800" cy="4392488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 algn="just">
              <a:buNone/>
            </a:pPr>
            <a:r>
              <a:rPr lang="es-PE" sz="2800" dirty="0">
                <a:latin typeface="Berlin Sans FB" pitchFamily="34" charset="0"/>
              </a:rPr>
              <a:t>Es el tipo de control que se aplica anterior a la consumación de los hechos o de manera previa a la obtención de un resultado. </a:t>
            </a:r>
          </a:p>
          <a:p>
            <a:pPr marL="0" indent="0" algn="just">
              <a:buNone/>
            </a:pPr>
            <a:endParaRPr lang="es-PE" sz="2800" dirty="0">
              <a:latin typeface="Berlin Sans FB" pitchFamily="34" charset="0"/>
            </a:endParaRPr>
          </a:p>
          <a:p>
            <a:pPr marL="0" indent="0" algn="just">
              <a:buNone/>
            </a:pPr>
            <a:r>
              <a:rPr lang="es-PE" sz="2800" dirty="0">
                <a:latin typeface="Berlin Sans FB" pitchFamily="34" charset="0"/>
              </a:rPr>
              <a:t>Puede ser incorporado a la propia gestión archivística y realizada por el mismo ejecutor de la labor. (</a:t>
            </a:r>
            <a:r>
              <a:rPr lang="es-PE" sz="2800" dirty="0" err="1">
                <a:latin typeface="Berlin Sans FB" pitchFamily="34" charset="0"/>
              </a:rPr>
              <a:t>Autoauditoría</a:t>
            </a:r>
            <a:r>
              <a:rPr lang="es-PE" sz="2800" dirty="0">
                <a:latin typeface="Berlin Sans FB" pitchFamily="34" charset="0"/>
              </a:rPr>
              <a:t>) </a:t>
            </a:r>
          </a:p>
          <a:p>
            <a:pPr marL="0" indent="0" algn="just">
              <a:buNone/>
            </a:pPr>
            <a:endParaRPr lang="es-PE" sz="2800" dirty="0">
              <a:latin typeface="Berlin Sans FB" pitchFamily="34" charset="0"/>
            </a:endParaRPr>
          </a:p>
          <a:p>
            <a:pPr marL="0" indent="0" algn="just">
              <a:buNone/>
            </a:pPr>
            <a:r>
              <a:rPr lang="es-PE" sz="2800" dirty="0">
                <a:latin typeface="Berlin Sans FB" pitchFamily="34" charset="0"/>
              </a:rPr>
              <a:t>Su objetivo es verificar que todo vaya de acuerdo a lo programado y alertar posibles distorsiones. </a:t>
            </a:r>
          </a:p>
          <a:p>
            <a:pPr lvl="1"/>
            <a:endParaRPr lang="es-PE" dirty="0"/>
          </a:p>
          <a:p>
            <a:pPr lvl="1"/>
            <a:endParaRPr lang="es-PE" dirty="0"/>
          </a:p>
          <a:p>
            <a:pPr lvl="1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2316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5776" y="548680"/>
            <a:ext cx="6048672" cy="57606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PE" sz="3600" b="1" dirty="0">
                <a:solidFill>
                  <a:srgbClr val="C00000"/>
                </a:solidFill>
                <a:latin typeface="Berlin Sans FB Demi" pitchFamily="34" charset="0"/>
              </a:rPr>
              <a:t>CONTROL </a:t>
            </a:r>
            <a:r>
              <a:rPr lang="es-PE" sz="3600" b="1" dirty="0">
                <a:solidFill>
                  <a:srgbClr val="C00000"/>
                </a:solidFill>
                <a:latin typeface="Berlin Sans FB Demi" pitchFamily="34" charset="0"/>
              </a:rPr>
              <a:t>CORRECTIVO</a:t>
            </a:r>
            <a:endParaRPr lang="es-PE" sz="3600" b="1" dirty="0">
              <a:solidFill>
                <a:srgbClr val="C00000"/>
              </a:solidFill>
              <a:latin typeface="Berlin Sans FB Dem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484784"/>
            <a:ext cx="7200800" cy="475252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s-PE" sz="2800" dirty="0">
                <a:latin typeface="Berlin Sans FB" pitchFamily="34" charset="0"/>
              </a:rPr>
              <a:t>Es el tipo de control que se ejecuta generalmente al final del proceso o en paralelo con la evaluación de resultados de gestión. </a:t>
            </a:r>
            <a:endParaRPr lang="es-PE" sz="2800" dirty="0">
              <a:latin typeface="Berlin Sans FB" pitchFamily="34" charset="0"/>
            </a:endParaRPr>
          </a:p>
          <a:p>
            <a:pPr marL="0" indent="0" algn="just">
              <a:buNone/>
            </a:pPr>
            <a:endParaRPr lang="es-PE" sz="2800" dirty="0">
              <a:latin typeface="Berlin Sans FB" pitchFamily="34" charset="0"/>
            </a:endParaRPr>
          </a:p>
          <a:p>
            <a:pPr marL="0" indent="0" algn="just">
              <a:buNone/>
            </a:pPr>
            <a:r>
              <a:rPr lang="es-PE" sz="2800" dirty="0">
                <a:latin typeface="Berlin Sans FB" pitchFamily="34" charset="0"/>
              </a:rPr>
              <a:t>Suele ser ejercido por autoridad, responsable o externo que rinde cuentas. </a:t>
            </a:r>
            <a:endParaRPr lang="es-PE" sz="2800" dirty="0">
              <a:latin typeface="Berlin Sans FB" pitchFamily="34" charset="0"/>
            </a:endParaRPr>
          </a:p>
          <a:p>
            <a:pPr marL="0" indent="0" algn="just">
              <a:buNone/>
            </a:pPr>
            <a:endParaRPr lang="es-PE" sz="2800" dirty="0">
              <a:latin typeface="Berlin Sans FB" pitchFamily="34" charset="0"/>
            </a:endParaRPr>
          </a:p>
          <a:p>
            <a:pPr marL="0" indent="0" algn="just">
              <a:buNone/>
            </a:pPr>
            <a:r>
              <a:rPr lang="es-PE" sz="2800" dirty="0">
                <a:latin typeface="Berlin Sans FB" pitchFamily="34" charset="0"/>
              </a:rPr>
              <a:t>Su objetivo es rectificar o precisar la correcta conducción de lo programado. </a:t>
            </a:r>
            <a:endParaRPr lang="es-PE" sz="28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51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114800" y="332656"/>
            <a:ext cx="43561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>
              <a:spcBef>
                <a:spcPct val="0"/>
              </a:spcBef>
              <a:buNone/>
              <a:defRPr sz="3600" b="1">
                <a:solidFill>
                  <a:srgbClr val="C00000"/>
                </a:solidFill>
                <a:latin typeface="Berlin Sans FB Demi" pitchFamily="34" charset="0"/>
                <a:ea typeface="+mj-ea"/>
                <a:cs typeface="+mj-cs"/>
              </a:defRPr>
            </a:lvl1pPr>
          </a:lstStyle>
          <a:p>
            <a:r>
              <a:rPr lang="es-PE" dirty="0"/>
              <a:t>DÓNDE SE PODRÍA APLICAR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827584" y="1988840"/>
            <a:ext cx="7402016" cy="4392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  <a:lvl1pPr indent="0" algn="just">
              <a:spcBef>
                <a:spcPct val="20000"/>
              </a:spcBef>
              <a:buFont typeface="Arial" pitchFamily="34" charset="0"/>
              <a:buNone/>
              <a:defRPr sz="2800">
                <a:latin typeface="Berlin Sans FB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6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PE" dirty="0"/>
              <a:t>Tercerización de procesos técnicos o servicios archivísticos. </a:t>
            </a:r>
          </a:p>
          <a:p>
            <a:endParaRPr lang="es-PE" dirty="0"/>
          </a:p>
          <a:p>
            <a:r>
              <a:rPr lang="es-PE" dirty="0"/>
              <a:t>Supervisión del trabajo de personal operativo. </a:t>
            </a:r>
          </a:p>
          <a:p>
            <a:endParaRPr lang="es-PE" dirty="0"/>
          </a:p>
          <a:p>
            <a:r>
              <a:rPr lang="es-PE" dirty="0"/>
              <a:t>Medida de obtención de resultados para justificación de alguna exigencia. </a:t>
            </a:r>
          </a:p>
        </p:txBody>
      </p:sp>
    </p:spTree>
    <p:extLst>
      <p:ext uri="{BB962C8B-B14F-4D97-AF65-F5344CB8AC3E}">
        <p14:creationId xmlns:p14="http://schemas.microsoft.com/office/powerpoint/2010/main" val="102134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03848" y="476672"/>
            <a:ext cx="5269826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600" b="1" dirty="0">
                <a:solidFill>
                  <a:srgbClr val="C00000"/>
                </a:solidFill>
                <a:latin typeface="Berlin Sans FB Demi" pitchFamily="34" charset="0"/>
              </a:rPr>
              <a:t>Concepto de </a:t>
            </a:r>
            <a:r>
              <a:rPr lang="es-ES_tradnl" sz="3600" b="1" dirty="0" smtClean="0">
                <a:solidFill>
                  <a:srgbClr val="C00000"/>
                </a:solidFill>
                <a:latin typeface="Berlin Sans FB Demi" pitchFamily="34" charset="0"/>
              </a:rPr>
              <a:t>Auditoria Operativa</a:t>
            </a:r>
            <a:endParaRPr lang="es-PE" sz="3600" b="1" dirty="0">
              <a:solidFill>
                <a:srgbClr val="C00000"/>
              </a:solidFill>
              <a:latin typeface="Berlin Sans FB Dem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71600" y="2349500"/>
            <a:ext cx="7258000" cy="324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just">
              <a:spcBef>
                <a:spcPct val="20000"/>
              </a:spcBef>
              <a:buFont typeface="Arial" pitchFamily="34" charset="0"/>
              <a:buNone/>
              <a:defRPr sz="2800">
                <a:latin typeface="Berlin Sans FB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6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PE" dirty="0" smtClean="0"/>
              <a:t>La </a:t>
            </a:r>
            <a:r>
              <a:rPr lang="es-PE" dirty="0"/>
              <a:t>función de control es la encargada de medir y corregir los desvíos en las actividades de una organización, de acuerdo a objetivos predeterminados</a:t>
            </a:r>
            <a:r>
              <a:rPr lang="es-PE" dirty="0" smtClean="0"/>
              <a:t>.</a:t>
            </a:r>
            <a:endParaRPr lang="es-PE" dirty="0"/>
          </a:p>
          <a:p>
            <a:endParaRPr lang="es-PE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357208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11960" y="332656"/>
            <a:ext cx="435610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>
              <a:spcBef>
                <a:spcPct val="0"/>
              </a:spcBef>
              <a:buNone/>
              <a:defRPr sz="3600" b="1">
                <a:solidFill>
                  <a:srgbClr val="C00000"/>
                </a:solidFill>
                <a:latin typeface="Berlin Sans FB Demi" pitchFamily="34" charset="0"/>
                <a:ea typeface="+mj-ea"/>
                <a:cs typeface="+mj-cs"/>
              </a:defRPr>
            </a:lvl1pPr>
          </a:lstStyle>
          <a:p>
            <a:r>
              <a:rPr lang="es-PE" dirty="0"/>
              <a:t>DOCUMENTOS INICIALES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14400" y="1916832"/>
            <a:ext cx="7185992" cy="36725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es-ES"/>
            </a:defPPr>
            <a:lvl1pPr indent="0" algn="just">
              <a:spcBef>
                <a:spcPct val="20000"/>
              </a:spcBef>
              <a:buFont typeface="Arial" pitchFamily="34" charset="0"/>
              <a:buNone/>
              <a:defRPr sz="2800">
                <a:latin typeface="Berlin Sans FB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6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PE" dirty="0"/>
              <a:t>Diagnóstico Situacional. </a:t>
            </a:r>
          </a:p>
          <a:p>
            <a:endParaRPr lang="es-PE" dirty="0"/>
          </a:p>
          <a:p>
            <a:pPr lvl="1"/>
            <a:r>
              <a:rPr lang="es-PE" dirty="0"/>
              <a:t>Documento de gestión archivística.</a:t>
            </a:r>
          </a:p>
          <a:p>
            <a:pPr lvl="1"/>
            <a:r>
              <a:rPr lang="es-PE" dirty="0"/>
              <a:t>Información procesada y sobre todo precisa.</a:t>
            </a:r>
          </a:p>
          <a:p>
            <a:pPr lvl="1"/>
            <a:r>
              <a:rPr lang="es-PE" dirty="0"/>
              <a:t>Evaluación de recursos que cuenta el Archivo.</a:t>
            </a:r>
          </a:p>
          <a:p>
            <a:endParaRPr lang="es-PE" dirty="0"/>
          </a:p>
          <a:p>
            <a:r>
              <a:rPr lang="es-PE" dirty="0"/>
              <a:t>Evaluación propia. (Informe de campo) </a:t>
            </a:r>
          </a:p>
          <a:p>
            <a:pPr lvl="1"/>
            <a:r>
              <a:rPr lang="es-PE" dirty="0"/>
              <a:t>Variabilidad del instrumento de evaluación.</a:t>
            </a:r>
          </a:p>
          <a:p>
            <a:pPr lvl="1"/>
            <a:r>
              <a:rPr lang="es-PE" dirty="0"/>
              <a:t>Utilidad de acuerdo a la experiencia. </a:t>
            </a:r>
          </a:p>
          <a:p>
            <a:r>
              <a:rPr lang="es-PE" dirty="0"/>
              <a:t> </a:t>
            </a:r>
          </a:p>
          <a:p>
            <a:endParaRPr lang="es-PE" dirty="0"/>
          </a:p>
          <a:p>
            <a:endParaRPr lang="es-PE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9057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44008" y="215900"/>
            <a:ext cx="435610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>
              <a:spcBef>
                <a:spcPct val="0"/>
              </a:spcBef>
              <a:buNone/>
              <a:defRPr sz="3600" b="1">
                <a:solidFill>
                  <a:srgbClr val="C00000"/>
                </a:solidFill>
                <a:latin typeface="Berlin Sans FB Demi" pitchFamily="34" charset="0"/>
                <a:ea typeface="+mj-ea"/>
                <a:cs typeface="+mj-cs"/>
              </a:defRPr>
            </a:lvl1pPr>
          </a:lstStyle>
          <a:p>
            <a:r>
              <a:rPr lang="es-ES_tradnl" dirty="0"/>
              <a:t>MAPEO DEL ARCHIVO</a:t>
            </a:r>
            <a:endParaRPr lang="es-PE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14400" y="1988840"/>
            <a:ext cx="7474024" cy="40325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defPPr>
              <a:defRPr lang="es-ES"/>
            </a:defPPr>
            <a:lvl1pPr indent="0" algn="just">
              <a:spcBef>
                <a:spcPct val="20000"/>
              </a:spcBef>
              <a:buFont typeface="Arial" pitchFamily="34" charset="0"/>
              <a:buNone/>
              <a:defRPr sz="2800">
                <a:latin typeface="Berlin Sans FB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6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PE" dirty="0"/>
              <a:t>Es una forma sencilla de entender el funcionamiento del archivo. </a:t>
            </a:r>
          </a:p>
          <a:p>
            <a:endParaRPr lang="es-PE" dirty="0"/>
          </a:p>
          <a:p>
            <a:r>
              <a:rPr lang="es-PE" dirty="0"/>
              <a:t>Es como la página de inicio de una web, porque muestra la estructura de contenido de un archivo.</a:t>
            </a:r>
          </a:p>
          <a:p>
            <a:endParaRPr lang="es-PE" dirty="0"/>
          </a:p>
          <a:p>
            <a:r>
              <a:rPr lang="es-PE" dirty="0"/>
              <a:t>Muestra relaciones y roles. </a:t>
            </a:r>
          </a:p>
          <a:p>
            <a:endParaRPr lang="es-PE" dirty="0"/>
          </a:p>
          <a:p>
            <a:r>
              <a:rPr lang="es-PE" dirty="0"/>
              <a:t>Simplifica comprender el proceso.</a:t>
            </a:r>
          </a:p>
          <a:p>
            <a:endParaRPr lang="es-PE" dirty="0"/>
          </a:p>
          <a:p>
            <a:r>
              <a:rPr lang="es-PE" dirty="0"/>
              <a:t>Identifica cuellos de botella.  </a:t>
            </a:r>
          </a:p>
          <a:p>
            <a:endParaRPr lang="es-PE" dirty="0"/>
          </a:p>
          <a:p>
            <a:endParaRPr lang="es-PE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156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499992" y="260648"/>
            <a:ext cx="435610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>
              <a:spcBef>
                <a:spcPct val="0"/>
              </a:spcBef>
              <a:buNone/>
              <a:defRPr sz="3600" b="1">
                <a:solidFill>
                  <a:srgbClr val="C00000"/>
                </a:solidFill>
                <a:latin typeface="Berlin Sans FB Demi" pitchFamily="34" charset="0"/>
                <a:ea typeface="+mj-ea"/>
                <a:cs typeface="+mj-cs"/>
              </a:defRPr>
            </a:lvl1pPr>
          </a:lstStyle>
          <a:p>
            <a:r>
              <a:rPr lang="es-PE" dirty="0"/>
              <a:t>RIESGOS </a:t>
            </a:r>
          </a:p>
        </p:txBody>
      </p:sp>
      <p:sp>
        <p:nvSpPr>
          <p:cNvPr id="5" name="1 Marcador de contenido"/>
          <p:cNvSpPr txBox="1">
            <a:spLocks/>
          </p:cNvSpPr>
          <p:nvPr/>
        </p:nvSpPr>
        <p:spPr>
          <a:xfrm>
            <a:off x="1115616" y="1844824"/>
            <a:ext cx="7113984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  <a:lvl1pPr indent="0" algn="just">
              <a:spcBef>
                <a:spcPct val="20000"/>
              </a:spcBef>
              <a:buFont typeface="Arial" pitchFamily="34" charset="0"/>
              <a:buNone/>
              <a:defRPr sz="2800">
                <a:latin typeface="Berlin Sans FB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6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ES_tradnl" dirty="0"/>
              <a:t>Vulnerabilidades del proceso. </a:t>
            </a:r>
          </a:p>
          <a:p>
            <a:endParaRPr lang="es-ES_tradnl" dirty="0"/>
          </a:p>
          <a:p>
            <a:r>
              <a:rPr lang="es-ES_tradnl" dirty="0"/>
              <a:t>Probables desvíos del camino o del trazo del proceso.</a:t>
            </a:r>
          </a:p>
          <a:p>
            <a:endParaRPr lang="es-ES_tradnl" dirty="0"/>
          </a:p>
          <a:p>
            <a:r>
              <a:rPr lang="es-ES_tradnl" dirty="0"/>
              <a:t>Es inmediatamente posterior a la amenaza.</a:t>
            </a:r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1501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1115616" y="1745085"/>
            <a:ext cx="71139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  <a:lvl1pPr indent="0" algn="just">
              <a:spcBef>
                <a:spcPct val="20000"/>
              </a:spcBef>
              <a:buFont typeface="Arial" pitchFamily="34" charset="0"/>
              <a:buNone/>
              <a:defRPr sz="2800">
                <a:latin typeface="Berlin Sans FB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6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PE" dirty="0"/>
              <a:t>Factor que puede interrumpir el proceso archivístico. </a:t>
            </a:r>
          </a:p>
          <a:p>
            <a:endParaRPr lang="es-PE" dirty="0"/>
          </a:p>
          <a:p>
            <a:r>
              <a:rPr lang="es-PE" dirty="0"/>
              <a:t>Los riesgos se pueden prever o reducir su impacto. </a:t>
            </a:r>
          </a:p>
          <a:p>
            <a:endParaRPr lang="es-PE" dirty="0"/>
          </a:p>
          <a:p>
            <a:r>
              <a:rPr lang="es-PE" dirty="0"/>
              <a:t>No será riesgo aquello que no podemos controlar o que escapa de nuestra posibilidad de detener. </a:t>
            </a:r>
          </a:p>
          <a:p>
            <a:pPr lvl="1"/>
            <a:endParaRPr lang="es-PE" dirty="0"/>
          </a:p>
          <a:p>
            <a:pPr lvl="1"/>
            <a:endParaRPr lang="es-PE" dirty="0"/>
          </a:p>
          <a:p>
            <a:pPr lvl="1"/>
            <a:endParaRPr lang="es-PE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427984" y="476672"/>
            <a:ext cx="435610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>
              <a:spcBef>
                <a:spcPct val="0"/>
              </a:spcBef>
              <a:buNone/>
              <a:defRPr sz="3600" b="1">
                <a:solidFill>
                  <a:srgbClr val="C00000"/>
                </a:solidFill>
                <a:latin typeface="Berlin Sans FB Demi" pitchFamily="34" charset="0"/>
                <a:ea typeface="+mj-ea"/>
                <a:cs typeface="+mj-cs"/>
              </a:defRPr>
            </a:lvl1pPr>
          </a:lstStyle>
          <a:p>
            <a:r>
              <a:rPr lang="es-PE" dirty="0"/>
              <a:t>RIESGOS EN ARCHIVO</a:t>
            </a:r>
            <a:br>
              <a:rPr lang="es-PE" dirty="0"/>
            </a:b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3581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11960" y="319665"/>
            <a:ext cx="435610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>
              <a:spcBef>
                <a:spcPct val="0"/>
              </a:spcBef>
              <a:buNone/>
              <a:defRPr sz="3600" b="1">
                <a:solidFill>
                  <a:srgbClr val="C00000"/>
                </a:solidFill>
                <a:latin typeface="Berlin Sans FB Demi" pitchFamily="34" charset="0"/>
                <a:ea typeface="+mj-ea"/>
                <a:cs typeface="+mj-cs"/>
              </a:defRPr>
            </a:lvl1pPr>
          </a:lstStyle>
          <a:p>
            <a:r>
              <a:rPr lang="es-PE" dirty="0"/>
              <a:t>REGISTROS DE RIESGOS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755576" y="2204864"/>
            <a:ext cx="7474024" cy="4176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  <a:lvl1pPr indent="0" algn="just">
              <a:spcBef>
                <a:spcPct val="20000"/>
              </a:spcBef>
              <a:buFont typeface="Arial" pitchFamily="34" charset="0"/>
              <a:buNone/>
              <a:defRPr sz="2800">
                <a:latin typeface="Berlin Sans FB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6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PE" dirty="0"/>
              <a:t>Se debe de llevar un cuadro de riesgos identificados. </a:t>
            </a:r>
          </a:p>
          <a:p>
            <a:endParaRPr lang="es-PE" dirty="0"/>
          </a:p>
          <a:p>
            <a:r>
              <a:rPr lang="es-PE" dirty="0"/>
              <a:t>Debe haber una medida que prevea minimizar el riesgo. </a:t>
            </a:r>
          </a:p>
          <a:p>
            <a:endParaRPr lang="es-PE" dirty="0"/>
          </a:p>
          <a:p>
            <a:r>
              <a:rPr lang="es-PE" dirty="0"/>
              <a:t>La responsabilidad de quien tenga a cargo su minimización.</a:t>
            </a:r>
          </a:p>
        </p:txBody>
      </p:sp>
    </p:spTree>
    <p:extLst>
      <p:ext uri="{BB962C8B-B14F-4D97-AF65-F5344CB8AC3E}">
        <p14:creationId xmlns:p14="http://schemas.microsoft.com/office/powerpoint/2010/main" val="334961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114800" y="332656"/>
            <a:ext cx="435610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>
              <a:spcBef>
                <a:spcPct val="0"/>
              </a:spcBef>
              <a:buNone/>
              <a:defRPr sz="3600" b="1">
                <a:solidFill>
                  <a:srgbClr val="C00000"/>
                </a:solidFill>
                <a:latin typeface="Berlin Sans FB Demi" pitchFamily="34" charset="0"/>
                <a:ea typeface="+mj-ea"/>
                <a:cs typeface="+mj-cs"/>
              </a:defRPr>
            </a:lvl1pPr>
          </a:lstStyle>
          <a:p>
            <a:r>
              <a:rPr lang="es-ES_tradnl" dirty="0"/>
              <a:t>LOS RIESGOS</a:t>
            </a:r>
            <a:endParaRPr lang="es-PE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1560" y="1700213"/>
            <a:ext cx="7618040" cy="43926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indent="0" algn="just">
              <a:spcBef>
                <a:spcPct val="20000"/>
              </a:spcBef>
              <a:buFont typeface="Arial" pitchFamily="34" charset="0"/>
              <a:buNone/>
              <a:defRPr sz="2800">
                <a:latin typeface="Berlin Sans FB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6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 algn="just"/>
            <a:r>
              <a:rPr lang="es-PE" sz="3200" dirty="0">
                <a:latin typeface="Berlin Sans FB Demi" pitchFamily="34" charset="0"/>
              </a:rPr>
              <a:t>Son factores potenciales que pueden ocurrir en cualquier momento del ciclo de producción de los PTA. </a:t>
            </a:r>
          </a:p>
          <a:p>
            <a:pPr lvl="1" algn="just"/>
            <a:r>
              <a:rPr lang="es-PE" sz="3200" dirty="0">
                <a:latin typeface="Berlin Sans FB Demi" pitchFamily="34" charset="0"/>
              </a:rPr>
              <a:t>Afectan no solo al proceso sino también al resultado.</a:t>
            </a:r>
          </a:p>
          <a:p>
            <a:pPr lvl="1" algn="just"/>
            <a:r>
              <a:rPr lang="es-PE" sz="3200" dirty="0">
                <a:latin typeface="Berlin Sans FB Demi" pitchFamily="34" charset="0"/>
              </a:rPr>
              <a:t>Se transforman en impedimentos cuando no son atendidos. </a:t>
            </a:r>
            <a:endParaRPr lang="es-ES_tradnl" sz="3200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4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915816" y="188640"/>
            <a:ext cx="5796384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>
              <a:spcBef>
                <a:spcPct val="0"/>
              </a:spcBef>
              <a:buNone/>
              <a:defRPr sz="3600" b="1">
                <a:solidFill>
                  <a:srgbClr val="C00000"/>
                </a:solidFill>
                <a:latin typeface="Berlin Sans FB Demi" pitchFamily="34" charset="0"/>
                <a:ea typeface="+mj-ea"/>
                <a:cs typeface="+mj-cs"/>
              </a:defRPr>
            </a:lvl1pPr>
          </a:lstStyle>
          <a:p>
            <a:r>
              <a:rPr lang="es-ES_tradnl" dirty="0"/>
              <a:t>¿EL RIESGO SE PROYECTA?</a:t>
            </a:r>
            <a:endParaRPr lang="es-PE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37718"/>
            <a:ext cx="6336704" cy="4721734"/>
          </a:xfrm>
          <a:prstGeom prst="rect">
            <a:avLst/>
          </a:prstGeom>
        </p:spPr>
      </p:pic>
      <p:sp>
        <p:nvSpPr>
          <p:cNvPr id="6" name="5 Flecha izquierda"/>
          <p:cNvSpPr/>
          <p:nvPr/>
        </p:nvSpPr>
        <p:spPr>
          <a:xfrm>
            <a:off x="6318586" y="2996952"/>
            <a:ext cx="1368152" cy="57606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MUEBLE</a:t>
            </a:r>
            <a:endParaRPr lang="es-PE" dirty="0"/>
          </a:p>
        </p:txBody>
      </p:sp>
      <p:sp>
        <p:nvSpPr>
          <p:cNvPr id="7" name="6 Flecha derecha"/>
          <p:cNvSpPr/>
          <p:nvPr/>
        </p:nvSpPr>
        <p:spPr>
          <a:xfrm>
            <a:off x="1619672" y="3789040"/>
            <a:ext cx="1800200" cy="7200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PERSONA</a:t>
            </a:r>
            <a:endParaRPr lang="es-PE" dirty="0"/>
          </a:p>
        </p:txBody>
      </p:sp>
      <p:sp>
        <p:nvSpPr>
          <p:cNvPr id="8" name="7 Flecha izquierda"/>
          <p:cNvSpPr/>
          <p:nvPr/>
        </p:nvSpPr>
        <p:spPr>
          <a:xfrm>
            <a:off x="6804248" y="1772816"/>
            <a:ext cx="1368152" cy="57606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LUGAR</a:t>
            </a:r>
            <a:endParaRPr lang="es-PE" dirty="0"/>
          </a:p>
        </p:txBody>
      </p:sp>
      <p:sp>
        <p:nvSpPr>
          <p:cNvPr id="9" name="8 Flecha derecha"/>
          <p:cNvSpPr/>
          <p:nvPr/>
        </p:nvSpPr>
        <p:spPr>
          <a:xfrm>
            <a:off x="1907704" y="5582370"/>
            <a:ext cx="1800200" cy="7200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PISO</a:t>
            </a:r>
            <a:endParaRPr lang="es-PE" dirty="0"/>
          </a:p>
        </p:txBody>
      </p:sp>
      <p:sp>
        <p:nvSpPr>
          <p:cNvPr id="10" name="9 Flecha derecha"/>
          <p:cNvSpPr/>
          <p:nvPr/>
        </p:nvSpPr>
        <p:spPr>
          <a:xfrm>
            <a:off x="2267744" y="4941168"/>
            <a:ext cx="1800200" cy="7200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ZAPATOS</a:t>
            </a:r>
            <a:endParaRPr lang="es-PE" dirty="0"/>
          </a:p>
        </p:txBody>
      </p:sp>
      <p:sp>
        <p:nvSpPr>
          <p:cNvPr id="11" name="10 Flecha izquierda"/>
          <p:cNvSpPr/>
          <p:nvPr/>
        </p:nvSpPr>
        <p:spPr>
          <a:xfrm>
            <a:off x="7488324" y="5085623"/>
            <a:ext cx="1566566" cy="57606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EXTERNO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3064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56394" y="332656"/>
            <a:ext cx="435610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>
              <a:spcBef>
                <a:spcPct val="0"/>
              </a:spcBef>
              <a:buNone/>
              <a:defRPr sz="3600" b="1">
                <a:solidFill>
                  <a:srgbClr val="C00000"/>
                </a:solidFill>
                <a:latin typeface="Berlin Sans FB Demi" pitchFamily="34" charset="0"/>
                <a:ea typeface="+mj-ea"/>
                <a:cs typeface="+mj-cs"/>
              </a:defRPr>
            </a:lvl1pPr>
          </a:lstStyle>
          <a:p>
            <a:r>
              <a:rPr lang="es-ES_tradnl" dirty="0"/>
              <a:t>INCERTIDUMBRE</a:t>
            </a:r>
            <a:endParaRPr lang="es-PE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99592" y="1773238"/>
            <a:ext cx="7272808" cy="43926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defPPr>
              <a:defRPr lang="es-ES"/>
            </a:defPPr>
            <a:lvl1pPr indent="0" algn="just">
              <a:spcBef>
                <a:spcPct val="20000"/>
              </a:spcBef>
              <a:buFont typeface="Arial" pitchFamily="34" charset="0"/>
              <a:buNone/>
              <a:defRPr sz="2800">
                <a:latin typeface="Berlin Sans FB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6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PE" dirty="0" smtClean="0"/>
              <a:t>Se </a:t>
            </a:r>
            <a:r>
              <a:rPr lang="es-PE" dirty="0"/>
              <a:t>hace evaluación de riesgo para evitar la incertidumbre.</a:t>
            </a:r>
          </a:p>
          <a:p>
            <a:endParaRPr lang="es-PE" dirty="0"/>
          </a:p>
          <a:p>
            <a:r>
              <a:rPr lang="es-PE" dirty="0" smtClean="0"/>
              <a:t>Se </a:t>
            </a:r>
            <a:r>
              <a:rPr lang="es-PE" dirty="0"/>
              <a:t>tiene que tener conocimiento exacto de las acciones o procedimientos. </a:t>
            </a:r>
          </a:p>
          <a:p>
            <a:endParaRPr lang="es-PE" dirty="0"/>
          </a:p>
          <a:p>
            <a:r>
              <a:rPr lang="es-PE" dirty="0" smtClean="0"/>
              <a:t>Se </a:t>
            </a:r>
            <a:r>
              <a:rPr lang="es-PE" dirty="0"/>
              <a:t>pueden asociar a los llamados eventos potenciales. </a:t>
            </a:r>
          </a:p>
          <a:p>
            <a:endParaRPr lang="es-PE" dirty="0"/>
          </a:p>
          <a:p>
            <a:r>
              <a:rPr lang="es-PE" dirty="0" smtClean="0"/>
              <a:t>La </a:t>
            </a:r>
            <a:r>
              <a:rPr lang="es-PE" dirty="0"/>
              <a:t>prevención de muchos riesgos han sido </a:t>
            </a:r>
            <a:r>
              <a:rPr lang="es-PE" dirty="0" smtClean="0"/>
              <a:t>normalizados</a:t>
            </a:r>
            <a:r>
              <a:rPr lang="es-PE" dirty="0"/>
              <a:t>. 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7501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56394" y="332656"/>
            <a:ext cx="435610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>
              <a:spcBef>
                <a:spcPct val="0"/>
              </a:spcBef>
              <a:buNone/>
              <a:defRPr sz="3600" b="1">
                <a:solidFill>
                  <a:srgbClr val="C00000"/>
                </a:solidFill>
                <a:latin typeface="Berlin Sans FB Demi" pitchFamily="34" charset="0"/>
                <a:ea typeface="+mj-ea"/>
                <a:cs typeface="+mj-cs"/>
              </a:defRPr>
            </a:lvl1pPr>
          </a:lstStyle>
          <a:p>
            <a:r>
              <a:rPr lang="es-ES_tradnl" dirty="0" smtClean="0"/>
              <a:t>CONCLUSIONES</a:t>
            </a:r>
            <a:endParaRPr lang="es-PE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99592" y="1773238"/>
            <a:ext cx="7272808" cy="4392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  <a:lvl1pPr indent="0" algn="just">
              <a:spcBef>
                <a:spcPct val="20000"/>
              </a:spcBef>
              <a:buFont typeface="Arial" pitchFamily="34" charset="0"/>
              <a:buNone/>
              <a:defRPr sz="2800">
                <a:latin typeface="Berlin Sans FB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6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PE" dirty="0" smtClean="0"/>
              <a:t>La Auditoria en Archivos no es una técnica nueva pero como es poco extendida resulta innovadora.</a:t>
            </a:r>
          </a:p>
          <a:p>
            <a:endParaRPr lang="es-PE" dirty="0"/>
          </a:p>
          <a:p>
            <a:r>
              <a:rPr lang="es-PE" dirty="0" smtClean="0"/>
              <a:t>Es una herramienta de gestión que debería ser incorporada la legislación archivística. </a:t>
            </a:r>
          </a:p>
          <a:p>
            <a:endParaRPr lang="es-PE" dirty="0"/>
          </a:p>
          <a:p>
            <a:r>
              <a:rPr lang="es-PE" dirty="0" smtClean="0"/>
              <a:t>Representa un método de trabajo que nos permitirá potenciar la labor archivística. </a:t>
            </a:r>
            <a:endParaRPr lang="es-PE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6620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sultado de imagen para GRAC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40968"/>
            <a:ext cx="4029195" cy="10801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46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63888" y="618764"/>
            <a:ext cx="4907012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3600" b="1">
                <a:solidFill>
                  <a:srgbClr val="C00000"/>
                </a:solidFill>
                <a:latin typeface="Berlin Sans FB Demi" pitchFamily="34" charset="0"/>
                <a:ea typeface="+mj-ea"/>
                <a:cs typeface="+mj-cs"/>
              </a:defRPr>
            </a:lvl1pPr>
          </a:lstStyle>
          <a:p>
            <a:r>
              <a:rPr lang="es-ES_tradnl" dirty="0"/>
              <a:t>Auditoria de Archivos</a:t>
            </a:r>
            <a:endParaRPr lang="es-PE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31640" y="2349500"/>
            <a:ext cx="6897960" cy="2735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just">
              <a:spcBef>
                <a:spcPct val="20000"/>
              </a:spcBef>
              <a:buFont typeface="Arial" pitchFamily="34" charset="0"/>
              <a:buNone/>
              <a:defRPr sz="2800">
                <a:latin typeface="Berlin Sans FB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6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PE" dirty="0" smtClean="0"/>
              <a:t>Labor </a:t>
            </a:r>
            <a:r>
              <a:rPr lang="es-PE" dirty="0"/>
              <a:t>de control de </a:t>
            </a:r>
            <a:r>
              <a:rPr lang="es-ES" dirty="0"/>
              <a:t>las unidades de archivos, en cuanto a su planeación, ejecución y resultados, dentro del marco legislativo, y normativa técnicas de archivo aplicables a los procesos documentales.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84649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779912" y="634206"/>
            <a:ext cx="4572124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3600" b="1">
                <a:solidFill>
                  <a:srgbClr val="C00000"/>
                </a:solidFill>
                <a:latin typeface="Berlin Sans FB Demi" pitchFamily="34" charset="0"/>
                <a:ea typeface="+mj-ea"/>
                <a:cs typeface="+mj-cs"/>
              </a:defRPr>
            </a:lvl1pPr>
          </a:lstStyle>
          <a:p>
            <a:r>
              <a:rPr lang="es-ES_tradnl" dirty="0"/>
              <a:t>Objetivo de la Auditoria de Archivos</a:t>
            </a:r>
            <a:endParaRPr lang="es-PE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31640" y="1988839"/>
            <a:ext cx="6897960" cy="4103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just">
              <a:spcBef>
                <a:spcPct val="20000"/>
              </a:spcBef>
              <a:buFont typeface="Arial" pitchFamily="34" charset="0"/>
              <a:buNone/>
              <a:defRPr sz="2800">
                <a:latin typeface="Berlin Sans FB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6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endParaRPr lang="es-ES_tradnl" dirty="0"/>
          </a:p>
          <a:p>
            <a:r>
              <a:rPr lang="es-ES" dirty="0" smtClean="0"/>
              <a:t>Mejorar los procesos técnicos y operativos de </a:t>
            </a:r>
            <a:r>
              <a:rPr lang="es-ES" dirty="0"/>
              <a:t>archivo mediante su evaluación y posterior aplicación de las medidas correctivas.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63806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392053" y="431800"/>
            <a:ext cx="435610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3600" b="1">
                <a:solidFill>
                  <a:srgbClr val="C00000"/>
                </a:solidFill>
                <a:latin typeface="Berlin Sans FB Demi" pitchFamily="34" charset="0"/>
                <a:ea typeface="+mj-ea"/>
                <a:cs typeface="+mj-cs"/>
              </a:defRPr>
            </a:lvl1pPr>
          </a:lstStyle>
          <a:p>
            <a:r>
              <a:rPr lang="es-ES_tradnl" dirty="0"/>
              <a:t>Elementos de Auditoria</a:t>
            </a:r>
            <a:endParaRPr lang="es-PE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75656" y="1844824"/>
            <a:ext cx="6897960" cy="4320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  <a:lvl1pPr indent="0" algn="just">
              <a:spcBef>
                <a:spcPct val="20000"/>
              </a:spcBef>
              <a:buFont typeface="Arial" pitchFamily="34" charset="0"/>
              <a:buNone/>
              <a:defRPr sz="2800">
                <a:latin typeface="Berlin Sans FB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6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PE" dirty="0"/>
              <a:t>Objeto: “Lo” examinado o medido</a:t>
            </a:r>
            <a:r>
              <a:rPr lang="es-ES_tradnl" dirty="0"/>
              <a:t>.</a:t>
            </a:r>
          </a:p>
          <a:p>
            <a:endParaRPr lang="es-ES_tradnl" dirty="0"/>
          </a:p>
          <a:p>
            <a:r>
              <a:rPr lang="es-PE" dirty="0"/>
              <a:t>Sensor: Método, pauta, estándar o norma para medir el objeto.</a:t>
            </a:r>
          </a:p>
          <a:p>
            <a:endParaRPr lang="es-ES_tradnl" dirty="0"/>
          </a:p>
          <a:p>
            <a:r>
              <a:rPr lang="es-PE" dirty="0"/>
              <a:t>Sujeto: Quien ejecuta o realiza el control.</a:t>
            </a:r>
          </a:p>
          <a:p>
            <a:endParaRPr lang="es-PE" dirty="0"/>
          </a:p>
          <a:p>
            <a:r>
              <a:rPr lang="es-PE" dirty="0"/>
              <a:t>Sistema Operante: Entorno, medio, sistema. </a:t>
            </a:r>
          </a:p>
        </p:txBody>
      </p:sp>
    </p:spTree>
    <p:extLst>
      <p:ext uri="{BB962C8B-B14F-4D97-AF65-F5344CB8AC3E}">
        <p14:creationId xmlns:p14="http://schemas.microsoft.com/office/powerpoint/2010/main" val="247773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356100" y="332656"/>
            <a:ext cx="435610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3600" b="1">
                <a:solidFill>
                  <a:srgbClr val="C00000"/>
                </a:solidFill>
                <a:latin typeface="Berlin Sans FB Demi" pitchFamily="34" charset="0"/>
                <a:ea typeface="+mj-ea"/>
                <a:cs typeface="+mj-cs"/>
              </a:defRPr>
            </a:lvl1pPr>
          </a:lstStyle>
          <a:p>
            <a:r>
              <a:rPr lang="es-ES_tradnl" dirty="0"/>
              <a:t>Elementos de la Auditoria de Archivos</a:t>
            </a:r>
            <a:endParaRPr lang="es-PE" dirty="0"/>
          </a:p>
        </p:txBody>
      </p:sp>
      <p:graphicFrame>
        <p:nvGraphicFramePr>
          <p:cNvPr id="5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201806"/>
              </p:ext>
            </p:extLst>
          </p:nvPr>
        </p:nvGraphicFramePr>
        <p:xfrm>
          <a:off x="1187624" y="1916832"/>
          <a:ext cx="7113984" cy="439412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{10A1B5D5-9B99-4C35-A422-299274C87663}</a:tableStyleId>
              </a:tblPr>
              <a:tblGrid>
                <a:gridCol w="2371328"/>
                <a:gridCol w="2371328"/>
                <a:gridCol w="2371328"/>
              </a:tblGrid>
              <a:tr h="370767"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ELEMENTO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APLICACIÓN 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NATURALEZA</a:t>
                      </a:r>
                      <a:endParaRPr lang="es-PE" dirty="0"/>
                    </a:p>
                  </a:txBody>
                  <a:tcPr/>
                </a:tc>
              </a:tr>
              <a:tr h="1005641">
                <a:tc>
                  <a:txBody>
                    <a:bodyPr/>
                    <a:lstStyle/>
                    <a:p>
                      <a:pPr algn="ctr"/>
                      <a:endParaRPr lang="es-PE" sz="2000" dirty="0" smtClean="0"/>
                    </a:p>
                    <a:p>
                      <a:pPr algn="ctr"/>
                      <a:r>
                        <a:rPr lang="es-PE" sz="2000" dirty="0" smtClean="0"/>
                        <a:t>Objeto</a:t>
                      </a:r>
                    </a:p>
                    <a:p>
                      <a:pPr algn="ctr"/>
                      <a:endParaRPr lang="es-P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PE" dirty="0" smtClean="0"/>
                    </a:p>
                    <a:p>
                      <a:pPr algn="ctr"/>
                      <a:r>
                        <a:rPr lang="es-PE" dirty="0" smtClean="0"/>
                        <a:t>Archivo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PE" dirty="0" smtClean="0"/>
                    </a:p>
                    <a:p>
                      <a:pPr algn="ctr"/>
                      <a:r>
                        <a:rPr lang="es-PE" dirty="0" smtClean="0"/>
                        <a:t>Gestión</a:t>
                      </a:r>
                      <a:r>
                        <a:rPr lang="es-PE" baseline="0" dirty="0" smtClean="0"/>
                        <a:t> / Producto</a:t>
                      </a:r>
                      <a:endParaRPr lang="es-PE" dirty="0"/>
                    </a:p>
                  </a:txBody>
                  <a:tcPr/>
                </a:tc>
              </a:tr>
              <a:tr h="1005641">
                <a:tc>
                  <a:txBody>
                    <a:bodyPr/>
                    <a:lstStyle/>
                    <a:p>
                      <a:pPr algn="ctr"/>
                      <a:endParaRPr lang="es-PE" sz="2000" dirty="0" smtClean="0"/>
                    </a:p>
                    <a:p>
                      <a:pPr algn="ctr"/>
                      <a:r>
                        <a:rPr lang="es-PE" sz="2000" dirty="0" smtClean="0"/>
                        <a:t>Sensor</a:t>
                      </a:r>
                    </a:p>
                    <a:p>
                      <a:pPr algn="ctr"/>
                      <a:endParaRPr lang="es-P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PE" dirty="0" smtClean="0"/>
                    </a:p>
                    <a:p>
                      <a:pPr algn="ctr"/>
                      <a:r>
                        <a:rPr lang="es-PE" dirty="0" smtClean="0"/>
                        <a:t>Norma interna </a:t>
                      </a:r>
                    </a:p>
                    <a:p>
                      <a:pPr algn="ctr"/>
                      <a:r>
                        <a:rPr lang="es-PE" dirty="0" smtClean="0"/>
                        <a:t>o</a:t>
                      </a:r>
                      <a:r>
                        <a:rPr lang="es-PE" baseline="0" dirty="0" smtClean="0"/>
                        <a:t> externa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PE" dirty="0" smtClean="0"/>
                    </a:p>
                    <a:p>
                      <a:pPr algn="ctr"/>
                      <a:r>
                        <a:rPr lang="es-PE" dirty="0" smtClean="0"/>
                        <a:t>General  / Exprofeso</a:t>
                      </a:r>
                      <a:endParaRPr lang="es-PE" dirty="0"/>
                    </a:p>
                  </a:txBody>
                  <a:tcPr/>
                </a:tc>
              </a:tr>
              <a:tr h="1005641">
                <a:tc>
                  <a:txBody>
                    <a:bodyPr/>
                    <a:lstStyle/>
                    <a:p>
                      <a:pPr algn="ctr"/>
                      <a:endParaRPr lang="es-PE" sz="2000" dirty="0" smtClean="0"/>
                    </a:p>
                    <a:p>
                      <a:pPr algn="ctr"/>
                      <a:r>
                        <a:rPr lang="es-PE" sz="2000" dirty="0" smtClean="0"/>
                        <a:t>Sujeto</a:t>
                      </a:r>
                    </a:p>
                    <a:p>
                      <a:pPr algn="ctr"/>
                      <a:endParaRPr lang="es-P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PE" dirty="0" smtClean="0"/>
                    </a:p>
                    <a:p>
                      <a:pPr algn="ctr"/>
                      <a:r>
                        <a:rPr lang="es-PE" dirty="0" smtClean="0"/>
                        <a:t>Auditor / Archivero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PE" dirty="0" smtClean="0"/>
                    </a:p>
                    <a:p>
                      <a:pPr algn="ctr"/>
                      <a:r>
                        <a:rPr lang="es-PE" dirty="0" smtClean="0"/>
                        <a:t>Regular</a:t>
                      </a:r>
                      <a:r>
                        <a:rPr lang="es-PE" baseline="0" dirty="0" smtClean="0"/>
                        <a:t> o Motivado</a:t>
                      </a:r>
                      <a:endParaRPr lang="es-PE" dirty="0"/>
                    </a:p>
                  </a:txBody>
                  <a:tcPr/>
                </a:tc>
              </a:tr>
              <a:tr h="1005641">
                <a:tc>
                  <a:txBody>
                    <a:bodyPr/>
                    <a:lstStyle/>
                    <a:p>
                      <a:pPr algn="ctr"/>
                      <a:endParaRPr lang="es-PE" sz="2000" dirty="0" smtClean="0"/>
                    </a:p>
                    <a:p>
                      <a:pPr algn="ctr"/>
                      <a:r>
                        <a:rPr lang="es-PE" sz="2000" dirty="0" smtClean="0"/>
                        <a:t>Sistema Operante</a:t>
                      </a:r>
                    </a:p>
                    <a:p>
                      <a:pPr algn="ctr"/>
                      <a:endParaRPr lang="es-P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PE" dirty="0" smtClean="0"/>
                    </a:p>
                    <a:p>
                      <a:pPr algn="ctr"/>
                      <a:r>
                        <a:rPr lang="es-PE" dirty="0" smtClean="0"/>
                        <a:t>Productores</a:t>
                      </a:r>
                      <a:r>
                        <a:rPr lang="es-PE" baseline="0" dirty="0" smtClean="0"/>
                        <a:t> / Gestores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PE" dirty="0" smtClean="0"/>
                    </a:p>
                    <a:p>
                      <a:pPr algn="ctr"/>
                      <a:r>
                        <a:rPr lang="es-PE" dirty="0" smtClean="0"/>
                        <a:t>Sistemas</a:t>
                      </a:r>
                      <a:r>
                        <a:rPr lang="es-PE" baseline="0" dirty="0" smtClean="0"/>
                        <a:t> de procesos</a:t>
                      </a:r>
                      <a:endParaRPr lang="es-P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6477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95936" y="425595"/>
            <a:ext cx="435610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3600" b="1">
                <a:solidFill>
                  <a:srgbClr val="C00000"/>
                </a:solidFill>
                <a:latin typeface="Berlin Sans FB Demi" pitchFamily="34" charset="0"/>
                <a:ea typeface="+mj-ea"/>
                <a:cs typeface="+mj-cs"/>
              </a:defRPr>
            </a:lvl1pPr>
          </a:lstStyle>
          <a:p>
            <a:r>
              <a:rPr lang="es-ES_tradnl" dirty="0"/>
              <a:t>AUDITORIA &amp; PREJUICIOS</a:t>
            </a:r>
            <a:endParaRPr lang="es-PE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07704" y="2060847"/>
            <a:ext cx="6321896" cy="4031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just">
              <a:spcBef>
                <a:spcPct val="20000"/>
              </a:spcBef>
              <a:buFont typeface="Arial" pitchFamily="34" charset="0"/>
              <a:buNone/>
              <a:defRPr sz="2800">
                <a:latin typeface="Berlin Sans FB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6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PE" dirty="0"/>
              <a:t>Desconfianza</a:t>
            </a:r>
            <a:r>
              <a:rPr lang="es-ES_tradnl" dirty="0"/>
              <a:t>.</a:t>
            </a:r>
          </a:p>
          <a:p>
            <a:endParaRPr lang="es-ES_tradnl" dirty="0"/>
          </a:p>
          <a:p>
            <a:r>
              <a:rPr lang="es-PE" dirty="0"/>
              <a:t>Persecución.</a:t>
            </a:r>
          </a:p>
          <a:p>
            <a:endParaRPr lang="es-ES_tradnl" dirty="0"/>
          </a:p>
          <a:p>
            <a:r>
              <a:rPr lang="es-PE" dirty="0"/>
              <a:t>Dudas razonables.</a:t>
            </a:r>
          </a:p>
          <a:p>
            <a:endParaRPr lang="es-PE" dirty="0"/>
          </a:p>
          <a:p>
            <a:r>
              <a:rPr lang="es-PE" dirty="0"/>
              <a:t>Sustento de castigo.</a:t>
            </a:r>
          </a:p>
        </p:txBody>
      </p:sp>
    </p:spTree>
    <p:extLst>
      <p:ext uri="{BB962C8B-B14F-4D97-AF65-F5344CB8AC3E}">
        <p14:creationId xmlns:p14="http://schemas.microsoft.com/office/powerpoint/2010/main" val="306387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63888" y="416953"/>
            <a:ext cx="507618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3600" b="1">
                <a:solidFill>
                  <a:srgbClr val="C00000"/>
                </a:solidFill>
                <a:latin typeface="Berlin Sans FB Demi" pitchFamily="34" charset="0"/>
                <a:ea typeface="+mj-ea"/>
                <a:cs typeface="+mj-cs"/>
              </a:defRPr>
            </a:lvl1pPr>
          </a:lstStyle>
          <a:p>
            <a:r>
              <a:rPr lang="es-ES_tradnl" dirty="0"/>
              <a:t>CONCEPTO GENERAL</a:t>
            </a:r>
            <a:endParaRPr lang="es-PE" dirty="0"/>
          </a:p>
        </p:txBody>
      </p:sp>
      <p:sp>
        <p:nvSpPr>
          <p:cNvPr id="5" name="4 Rectángulo"/>
          <p:cNvSpPr/>
          <p:nvPr/>
        </p:nvSpPr>
        <p:spPr>
          <a:xfrm>
            <a:off x="1259632" y="1700808"/>
            <a:ext cx="6480720" cy="4315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buFont typeface="Arial" pitchFamily="34" charset="0"/>
              <a:buNone/>
            </a:pPr>
            <a:r>
              <a:rPr lang="es-PE" sz="2800" dirty="0">
                <a:latin typeface="Berlin Sans FB" pitchFamily="34" charset="0"/>
              </a:rPr>
              <a:t>La Auditoría constituye una herramienta de control y supervisión que contribuye a la creación de una cultura de la disciplina de la organización y permite descubrir fallas en las estructuras o vulnerabilidades existentes en la organización. </a:t>
            </a:r>
          </a:p>
          <a:p>
            <a:pPr algn="just">
              <a:spcBef>
                <a:spcPct val="20000"/>
              </a:spcBef>
              <a:buFont typeface="Arial" pitchFamily="34" charset="0"/>
              <a:buNone/>
            </a:pPr>
            <a:endParaRPr lang="es-PE" sz="28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42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PLANTILLA PPT ESSALUD NUEVO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PPT ESSALUD 2017</Template>
  <TotalTime>3753</TotalTime>
  <Words>1349</Words>
  <Application>Microsoft Office PowerPoint</Application>
  <PresentationFormat>Presentación en pantalla (4:3)</PresentationFormat>
  <Paragraphs>272</Paragraphs>
  <Slides>39</Slides>
  <Notes>39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PLANTILLA PPT ESSALUD NUEVO LOGO</vt:lpstr>
      <vt:lpstr>AUDITORIA ARCHIVISTICA EN LOS PROCESOS TÉCNICOS Y OPERATIVOS</vt:lpstr>
      <vt:lpstr>La Auditoria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CONTROL PREVENTIVO</vt:lpstr>
      <vt:lpstr>CONTROL CORRECTIVO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Reglamento de Consejo Directivo</dc:title>
  <dc:creator>Castaneda Torres Hugo Alfredo</dc:creator>
  <cp:lastModifiedBy>Carlos Flores Lopez</cp:lastModifiedBy>
  <cp:revision>217</cp:revision>
  <cp:lastPrinted>2017-11-15T20:25:04Z</cp:lastPrinted>
  <dcterms:created xsi:type="dcterms:W3CDTF">2017-03-16T22:26:16Z</dcterms:created>
  <dcterms:modified xsi:type="dcterms:W3CDTF">2017-11-15T20:28:13Z</dcterms:modified>
</cp:coreProperties>
</file>