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8" r:id="rId3"/>
    <p:sldId id="279" r:id="rId4"/>
    <p:sldId id="280" r:id="rId5"/>
    <p:sldId id="281" r:id="rId6"/>
    <p:sldId id="285" r:id="rId7"/>
    <p:sldId id="286" r:id="rId8"/>
    <p:sldId id="287" r:id="rId9"/>
    <p:sldId id="288" r:id="rId10"/>
    <p:sldId id="289" r:id="rId11"/>
    <p:sldId id="291" r:id="rId12"/>
    <p:sldId id="292" r:id="rId13"/>
    <p:sldId id="302" r:id="rId14"/>
    <p:sldId id="293" r:id="rId15"/>
    <p:sldId id="294" r:id="rId16"/>
    <p:sldId id="295" r:id="rId17"/>
    <p:sldId id="299" r:id="rId18"/>
    <p:sldId id="300" r:id="rId19"/>
    <p:sldId id="301" r:id="rId20"/>
    <p:sldId id="277" r:id="rId21"/>
  </p:sldIdLst>
  <p:sldSz cx="9144000" cy="6858000" type="screen4x3"/>
  <p:notesSz cx="9296400" cy="7010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9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94629" autoAdjust="0"/>
  </p:normalViewPr>
  <p:slideViewPr>
    <p:cSldViewPr>
      <p:cViewPr>
        <p:scale>
          <a:sx n="77" d="100"/>
          <a:sy n="77" d="100"/>
        </p:scale>
        <p:origin x="-123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209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300" cy="351476"/>
          </a:xfrm>
          <a:prstGeom prst="rect">
            <a:avLst/>
          </a:prstGeom>
        </p:spPr>
        <p:txBody>
          <a:bodyPr vert="horz" lIns="90770" tIns="45385" rIns="90770" bIns="4538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6000" y="1"/>
            <a:ext cx="4028300" cy="351476"/>
          </a:xfrm>
          <a:prstGeom prst="rect">
            <a:avLst/>
          </a:prstGeom>
        </p:spPr>
        <p:txBody>
          <a:bodyPr vert="horz" lIns="90770" tIns="45385" rIns="90770" bIns="45385" rtlCol="0"/>
          <a:lstStyle>
            <a:lvl1pPr algn="r">
              <a:defRPr sz="1200"/>
            </a:lvl1pPr>
          </a:lstStyle>
          <a:p>
            <a:fld id="{81D6BB7B-70EC-493B-AFEA-B4A6BFA6D457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658925"/>
            <a:ext cx="4028300" cy="351476"/>
          </a:xfrm>
          <a:prstGeom prst="rect">
            <a:avLst/>
          </a:prstGeom>
        </p:spPr>
        <p:txBody>
          <a:bodyPr vert="horz" lIns="90770" tIns="45385" rIns="90770" bIns="4538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6000" y="6658925"/>
            <a:ext cx="4028300" cy="351476"/>
          </a:xfrm>
          <a:prstGeom prst="rect">
            <a:avLst/>
          </a:prstGeom>
        </p:spPr>
        <p:txBody>
          <a:bodyPr vert="horz" lIns="90770" tIns="45385" rIns="90770" bIns="45385" rtlCol="0" anchor="b"/>
          <a:lstStyle>
            <a:lvl1pPr algn="r">
              <a:defRPr sz="1200"/>
            </a:lvl1pPr>
          </a:lstStyle>
          <a:p>
            <a:fld id="{B855AEF1-2D3F-4719-9200-15D624B4A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4231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0520"/>
          </a:xfrm>
          <a:prstGeom prst="rect">
            <a:avLst/>
          </a:prstGeom>
        </p:spPr>
        <p:txBody>
          <a:bodyPr vert="horz" lIns="92625" tIns="46311" rIns="92625" bIns="46311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14" y="1"/>
            <a:ext cx="4028440" cy="350520"/>
          </a:xfrm>
          <a:prstGeom prst="rect">
            <a:avLst/>
          </a:prstGeom>
        </p:spPr>
        <p:txBody>
          <a:bodyPr vert="horz" lIns="92625" tIns="46311" rIns="92625" bIns="46311" rtlCol="0"/>
          <a:lstStyle>
            <a:lvl1pPr algn="r">
              <a:defRPr sz="1200"/>
            </a:lvl1pPr>
          </a:lstStyle>
          <a:p>
            <a:fld id="{ACDF08CB-2939-49BA-BAC3-52591522C3E8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5" tIns="46311" rIns="92625" bIns="46311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2"/>
            <a:ext cx="7437120" cy="3154680"/>
          </a:xfrm>
          <a:prstGeom prst="rect">
            <a:avLst/>
          </a:prstGeom>
        </p:spPr>
        <p:txBody>
          <a:bodyPr vert="horz" lIns="92625" tIns="46311" rIns="92625" bIns="4631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666"/>
            <a:ext cx="4028440" cy="350520"/>
          </a:xfrm>
          <a:prstGeom prst="rect">
            <a:avLst/>
          </a:prstGeom>
        </p:spPr>
        <p:txBody>
          <a:bodyPr vert="horz" lIns="92625" tIns="46311" rIns="92625" bIns="46311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14" y="6658666"/>
            <a:ext cx="4028440" cy="350520"/>
          </a:xfrm>
          <a:prstGeom prst="rect">
            <a:avLst/>
          </a:prstGeom>
        </p:spPr>
        <p:txBody>
          <a:bodyPr vert="horz" lIns="92625" tIns="46311" rIns="92625" bIns="46311" rtlCol="0" anchor="b"/>
          <a:lstStyle>
            <a:lvl1pPr algn="r">
              <a:defRPr sz="1200"/>
            </a:lvl1pPr>
          </a:lstStyle>
          <a:p>
            <a:fld id="{B0450EEA-9B16-4474-AFD8-65D877007B5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298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Motivarlos</a:t>
            </a:r>
            <a:r>
              <a:rPr lang="es-MX" baseline="0" dirty="0" smtClean="0"/>
              <a:t> a descubrir su propia riqueza / propio brillo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6295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Diálogos</a:t>
            </a:r>
            <a:r>
              <a:rPr lang="es-MX" baseline="0" dirty="0" smtClean="0"/>
              <a:t> internos negativos = Creencias Limitantes / Ejemplo de creencia limitantes – Si piensas que puedes o piensas que no puedes tienes razón.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5261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Descubrir el talento, aumentarle</a:t>
            </a:r>
            <a:r>
              <a:rPr lang="es-MX" baseline="0" dirty="0" smtClean="0"/>
              <a:t> el conocimiento, eso se logra volver una destreza y luego puede ser una fortaleza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913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02741-7E3C-4562-937F-C5F1E23473D7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533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PLANTILLAS PPT FINALES CON NUEVO LOGO-0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55976" y="3789040"/>
            <a:ext cx="3744416" cy="115455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55976" y="5085184"/>
            <a:ext cx="3744416" cy="72008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4283968" y="5085184"/>
            <a:ext cx="0" cy="720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3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80312" y="1268760"/>
            <a:ext cx="576064" cy="4857403"/>
          </a:xfrm>
        </p:spPr>
        <p:txBody>
          <a:bodyPr vert="eaVer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580112" y="1268760"/>
            <a:ext cx="1656184" cy="485740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913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2636912"/>
            <a:ext cx="6048672" cy="5760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3429000"/>
            <a:ext cx="6048672" cy="18722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73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564904"/>
            <a:ext cx="6624736" cy="36004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35696" y="2996952"/>
            <a:ext cx="3164160" cy="273630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52256" y="2996952"/>
            <a:ext cx="3308176" cy="273630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2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67744" y="2636912"/>
            <a:ext cx="2808312" cy="72008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267744" y="3428999"/>
            <a:ext cx="2733700" cy="23762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48064" y="2636912"/>
            <a:ext cx="2808312" cy="71177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49081" y="3428999"/>
            <a:ext cx="2807295" cy="23762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68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420888"/>
            <a:ext cx="3960440" cy="1584176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80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5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1" y="2780928"/>
            <a:ext cx="2880320" cy="742404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2564905"/>
            <a:ext cx="3970784" cy="345638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91680" y="3645025"/>
            <a:ext cx="2880320" cy="23762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76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7864" y="5301208"/>
            <a:ext cx="4464496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347864" y="1844824"/>
            <a:ext cx="4464496" cy="338437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347864" y="5805264"/>
            <a:ext cx="4464496" cy="36591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01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2492896"/>
            <a:ext cx="6429400" cy="58092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67744" y="3212976"/>
            <a:ext cx="6419056" cy="291318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3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PLANTILLAS PPT FINALES CON NUEVO LOGO-0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627784" y="2636912"/>
            <a:ext cx="60693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627784" y="3356992"/>
            <a:ext cx="6059016" cy="2769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FDEC-8BA7-4214-8ECC-71B555B60C7E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99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11152" y="2420888"/>
            <a:ext cx="7056784" cy="1874639"/>
          </a:xfrm>
        </p:spPr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COACHING DE ARCHIVOS</a:t>
            </a:r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55976" y="4984506"/>
            <a:ext cx="3419872" cy="504056"/>
          </a:xfrm>
        </p:spPr>
        <p:txBody>
          <a:bodyPr>
            <a:noAutofit/>
          </a:bodyPr>
          <a:lstStyle/>
          <a:p>
            <a:pPr algn="just"/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Expositor: </a:t>
            </a: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 Lic. Roxana Kcomt</a:t>
            </a:r>
            <a:endParaRPr lang="es-E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251520" y="4984506"/>
            <a:ext cx="3744416" cy="2085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755576" y="931367"/>
            <a:ext cx="8229600" cy="7694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/>
          <a:p>
            <a:pPr algn="ctr"/>
            <a:r>
              <a:rPr lang="es-PE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  <a:cs typeface="+mn-cs"/>
              </a:rPr>
              <a:t>¿Qué es el talento? </a:t>
            </a:r>
            <a:endParaRPr lang="es-PE" altLang="es-PE" sz="44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1999381"/>
            <a:ext cx="7581528" cy="4525963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  <a:defRPr/>
            </a:pPr>
            <a:endParaRPr lang="es-PE" sz="1050" dirty="0" smtClean="0">
              <a:solidFill>
                <a:srgbClr val="000000"/>
              </a:solidFill>
            </a:endParaRPr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es-PE" sz="1100" dirty="0" smtClean="0">
              <a:solidFill>
                <a:srgbClr val="0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PE" sz="3600" i="1" dirty="0" smtClean="0"/>
              <a:t>“Patrón de pensamiento, sentimiento o comportamiento susceptible de ser aplicado productivamente”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s-PE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PE" sz="2800" b="1" i="1" dirty="0" smtClean="0">
                <a:solidFill>
                  <a:srgbClr val="0033CC"/>
                </a:solidFill>
              </a:rPr>
              <a:t>(Marcus Buckingham)</a:t>
            </a:r>
            <a:endParaRPr lang="es-PE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3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7694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/>
          <a:p>
            <a:pPr algn="ctr"/>
            <a:r>
              <a:rPr lang="es-MX" altLang="es-MX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  <a:cs typeface="+mn-cs"/>
              </a:rPr>
              <a:t>Ficha de autoconocimiento     </a:t>
            </a:r>
            <a:endParaRPr lang="en-US" altLang="es-MX" sz="44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sz="half" idx="1"/>
          </p:nvPr>
        </p:nvSpPr>
        <p:spPr>
          <a:xfrm>
            <a:off x="611560" y="1988840"/>
            <a:ext cx="4244280" cy="2736304"/>
          </a:xfrm>
        </p:spPr>
        <p:txBody>
          <a:bodyPr>
            <a:noAutofit/>
          </a:bodyPr>
          <a:lstStyle/>
          <a:p>
            <a:pPr>
              <a:buFont typeface="Wingdings 3" pitchFamily="18" charset="2"/>
              <a:buNone/>
            </a:pPr>
            <a:r>
              <a:rPr lang="es-MX" altLang="es-MX" u="sng" smtClean="0"/>
              <a:t>Cualidades:</a:t>
            </a:r>
          </a:p>
          <a:p>
            <a:pPr>
              <a:buFont typeface="Wingdings 3" pitchFamily="18" charset="2"/>
              <a:buNone/>
            </a:pPr>
            <a:r>
              <a:rPr lang="es-MX" altLang="es-MX" smtClean="0"/>
              <a:t>________________________</a:t>
            </a:r>
          </a:p>
          <a:p>
            <a:pPr>
              <a:buFont typeface="Wingdings 3" pitchFamily="18" charset="2"/>
              <a:buNone/>
            </a:pPr>
            <a:endParaRPr lang="es-MX" altLang="es-MX" smtClean="0"/>
          </a:p>
          <a:p>
            <a:pPr>
              <a:buFont typeface="Wingdings 3" pitchFamily="18" charset="2"/>
              <a:buNone/>
            </a:pPr>
            <a:r>
              <a:rPr lang="es-MX" altLang="es-MX" smtClean="0"/>
              <a:t>________________________</a:t>
            </a:r>
          </a:p>
          <a:p>
            <a:pPr>
              <a:buFont typeface="Wingdings 3" pitchFamily="18" charset="2"/>
              <a:buNone/>
            </a:pPr>
            <a:endParaRPr lang="es-MX" altLang="es-MX" smtClean="0"/>
          </a:p>
          <a:p>
            <a:pPr>
              <a:buFont typeface="Wingdings 3" pitchFamily="18" charset="2"/>
              <a:buNone/>
            </a:pPr>
            <a:r>
              <a:rPr lang="es-MX" altLang="es-MX" smtClean="0"/>
              <a:t>________________________</a:t>
            </a:r>
          </a:p>
          <a:p>
            <a:pPr>
              <a:buFont typeface="Wingdings 3" pitchFamily="18" charset="2"/>
              <a:buNone/>
            </a:pPr>
            <a:endParaRPr lang="es-MX" altLang="es-MX" smtClean="0"/>
          </a:p>
          <a:p>
            <a:pPr>
              <a:buFont typeface="Wingdings 3" pitchFamily="18" charset="2"/>
              <a:buNone/>
            </a:pPr>
            <a:r>
              <a:rPr lang="es-MX" altLang="es-MX" smtClean="0"/>
              <a:t>________________________</a:t>
            </a:r>
          </a:p>
          <a:p>
            <a:pPr>
              <a:buFont typeface="Wingdings 3" pitchFamily="18" charset="2"/>
              <a:buNone/>
            </a:pPr>
            <a:endParaRPr lang="es-MX" altLang="es-MX" smtClean="0"/>
          </a:p>
          <a:p>
            <a:pPr>
              <a:buFont typeface="Wingdings 3" pitchFamily="18" charset="2"/>
              <a:buNone/>
            </a:pPr>
            <a:r>
              <a:rPr lang="es-MX" altLang="es-MX" smtClean="0"/>
              <a:t>________________________</a:t>
            </a:r>
            <a:endParaRPr lang="en-US" altLang="es-MX" smtClean="0"/>
          </a:p>
        </p:txBody>
      </p:sp>
      <p:sp>
        <p:nvSpPr>
          <p:cNvPr id="14340" name="Rectangle 4"/>
          <p:cNvSpPr>
            <a:spLocks noGrp="1"/>
          </p:cNvSpPr>
          <p:nvPr>
            <p:ph sz="half" idx="2"/>
          </p:nvPr>
        </p:nvSpPr>
        <p:spPr>
          <a:xfrm>
            <a:off x="4860032" y="1988840"/>
            <a:ext cx="3960440" cy="273630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 3" pitchFamily="18" charset="2"/>
              <a:buNone/>
            </a:pPr>
            <a:r>
              <a:rPr lang="es-MX" altLang="es-MX" u="sng" dirty="0"/>
              <a:t>Áreas de mejora:</a:t>
            </a:r>
          </a:p>
          <a:p>
            <a:pPr>
              <a:buFont typeface="Wingdings 3" pitchFamily="18" charset="2"/>
              <a:buNone/>
            </a:pPr>
            <a:r>
              <a:rPr lang="es-MX" altLang="es-MX" u="sng" dirty="0"/>
              <a:t>________________________</a:t>
            </a:r>
          </a:p>
          <a:p>
            <a:pPr>
              <a:buFont typeface="Wingdings 3" pitchFamily="18" charset="2"/>
              <a:buNone/>
            </a:pPr>
            <a:endParaRPr lang="es-MX" altLang="es-MX" u="sng" dirty="0"/>
          </a:p>
          <a:p>
            <a:pPr>
              <a:buFont typeface="Wingdings 3" pitchFamily="18" charset="2"/>
              <a:buNone/>
            </a:pPr>
            <a:r>
              <a:rPr lang="es-MX" altLang="es-MX" u="sng" dirty="0"/>
              <a:t>________________________</a:t>
            </a:r>
          </a:p>
          <a:p>
            <a:pPr>
              <a:buFont typeface="Wingdings 3" pitchFamily="18" charset="2"/>
              <a:buNone/>
            </a:pPr>
            <a:endParaRPr lang="es-MX" altLang="es-MX" u="sng" dirty="0"/>
          </a:p>
          <a:p>
            <a:pPr>
              <a:buFont typeface="Wingdings 3" pitchFamily="18" charset="2"/>
              <a:buNone/>
            </a:pPr>
            <a:r>
              <a:rPr lang="es-MX" altLang="es-MX" u="sng" dirty="0"/>
              <a:t>________________________</a:t>
            </a:r>
          </a:p>
          <a:p>
            <a:pPr>
              <a:buFont typeface="Wingdings 3" pitchFamily="18" charset="2"/>
              <a:buNone/>
            </a:pPr>
            <a:endParaRPr lang="es-MX" altLang="es-MX" u="sng" dirty="0"/>
          </a:p>
          <a:p>
            <a:pPr>
              <a:buFont typeface="Wingdings 3" pitchFamily="18" charset="2"/>
              <a:buNone/>
            </a:pPr>
            <a:r>
              <a:rPr lang="es-MX" altLang="es-MX" u="sng" dirty="0"/>
              <a:t>________________________</a:t>
            </a:r>
          </a:p>
          <a:p>
            <a:pPr>
              <a:buFont typeface="Wingdings 3" pitchFamily="18" charset="2"/>
              <a:buNone/>
            </a:pPr>
            <a:endParaRPr lang="es-MX" altLang="es-MX" u="sng" dirty="0"/>
          </a:p>
          <a:p>
            <a:pPr>
              <a:buFont typeface="Wingdings 3" pitchFamily="18" charset="2"/>
              <a:buNone/>
            </a:pPr>
            <a:r>
              <a:rPr lang="es-MX" altLang="es-MX" u="sng" dirty="0"/>
              <a:t>________________________</a:t>
            </a:r>
            <a:endParaRPr lang="en-US" altLang="es-MX" u="sng" dirty="0"/>
          </a:p>
          <a:p>
            <a:pPr>
              <a:buFont typeface="Wingdings 3" pitchFamily="18" charset="2"/>
              <a:buNone/>
            </a:pPr>
            <a:endParaRPr lang="en-US" altLang="es-MX" u="sng" dirty="0"/>
          </a:p>
        </p:txBody>
      </p:sp>
    </p:spTree>
    <p:extLst>
      <p:ext uri="{BB962C8B-B14F-4D97-AF65-F5344CB8AC3E}">
        <p14:creationId xmlns:p14="http://schemas.microsoft.com/office/powerpoint/2010/main" val="159574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>
          <a:xfrm>
            <a:off x="1475656" y="60822"/>
            <a:ext cx="7772400" cy="7694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/>
          <a:p>
            <a:pPr algn="ctr"/>
            <a:r>
              <a:rPr lang="en-US" sz="4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  <a:cs typeface="+mn-cs"/>
              </a:rPr>
              <a:t>Evaluación</a:t>
            </a: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  <a:cs typeface="+mn-cs"/>
              </a:rPr>
              <a:t> Personal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038600" y="6430963"/>
            <a:ext cx="27098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s-MX" sz="1200">
                <a:latin typeface="Tahoma" pitchFamily="34" charset="0"/>
              </a:rPr>
              <a:t>Tengo actitud positiva y colaboradora</a:t>
            </a:r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323850" y="830263"/>
            <a:ext cx="8820150" cy="5551487"/>
            <a:chOff x="276" y="240"/>
            <a:chExt cx="5556" cy="3497"/>
          </a:xfrm>
        </p:grpSpPr>
        <p:sp>
          <p:nvSpPr>
            <p:cNvPr id="1030" name="Line 5"/>
            <p:cNvSpPr>
              <a:spLocks noChangeShapeType="1"/>
            </p:cNvSpPr>
            <p:nvPr/>
          </p:nvSpPr>
          <p:spPr bwMode="auto">
            <a:xfrm flipH="1">
              <a:off x="2928" y="432"/>
              <a:ext cx="7" cy="32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031" name="Line 6"/>
            <p:cNvSpPr>
              <a:spLocks noChangeShapeType="1"/>
            </p:cNvSpPr>
            <p:nvPr/>
          </p:nvSpPr>
          <p:spPr bwMode="auto">
            <a:xfrm>
              <a:off x="768" y="2062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032" name="Line 7"/>
            <p:cNvSpPr>
              <a:spLocks noChangeShapeType="1"/>
            </p:cNvSpPr>
            <p:nvPr/>
          </p:nvSpPr>
          <p:spPr bwMode="auto">
            <a:xfrm rot="569037">
              <a:off x="768" y="1093"/>
              <a:ext cx="4291" cy="1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033" name="Line 8"/>
            <p:cNvSpPr>
              <a:spLocks noChangeShapeType="1"/>
            </p:cNvSpPr>
            <p:nvPr/>
          </p:nvSpPr>
          <p:spPr bwMode="auto">
            <a:xfrm rot="20913690" flipV="1">
              <a:off x="906" y="1149"/>
              <a:ext cx="4083" cy="18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2688" y="1824"/>
              <a:ext cx="480" cy="48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s-ES" altLang="es-MX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2496" y="1632"/>
              <a:ext cx="872" cy="87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s-ES" altLang="es-MX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2228" y="1357"/>
              <a:ext cx="1420" cy="137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s-ES" altLang="es-MX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1895" y="1005"/>
              <a:ext cx="2080" cy="207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s-ES" altLang="es-MX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1488" y="624"/>
              <a:ext cx="2928" cy="283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s-ES" altLang="es-MX"/>
            </a:p>
          </p:txBody>
        </p:sp>
        <p:sp>
          <p:nvSpPr>
            <p:cNvPr id="1039" name="Text Box 14"/>
            <p:cNvSpPr txBox="1">
              <a:spLocks noChangeArrowheads="1"/>
            </p:cNvSpPr>
            <p:nvPr/>
          </p:nvSpPr>
          <p:spPr bwMode="auto">
            <a:xfrm>
              <a:off x="3024" y="2035"/>
              <a:ext cx="1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s-MX" sz="1200" b="1">
                  <a:latin typeface="Tahoma" pitchFamily="34" charset="0"/>
                </a:rPr>
                <a:t>1</a:t>
              </a:r>
            </a:p>
          </p:txBody>
        </p:sp>
        <p:sp>
          <p:nvSpPr>
            <p:cNvPr id="1040" name="Text Box 15"/>
            <p:cNvSpPr txBox="1">
              <a:spLocks noChangeArrowheads="1"/>
            </p:cNvSpPr>
            <p:nvPr/>
          </p:nvSpPr>
          <p:spPr bwMode="auto">
            <a:xfrm>
              <a:off x="3240" y="2035"/>
              <a:ext cx="1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s-MX" sz="1200" b="1">
                  <a:latin typeface="Tahoma" pitchFamily="34" charset="0"/>
                </a:rPr>
                <a:t>2</a:t>
              </a:r>
            </a:p>
          </p:txBody>
        </p:sp>
        <p:sp>
          <p:nvSpPr>
            <p:cNvPr id="1041" name="Text Box 16"/>
            <p:cNvSpPr txBox="1">
              <a:spLocks noChangeArrowheads="1"/>
            </p:cNvSpPr>
            <p:nvPr/>
          </p:nvSpPr>
          <p:spPr bwMode="auto">
            <a:xfrm>
              <a:off x="3504" y="2035"/>
              <a:ext cx="1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s-MX" sz="1200" b="1">
                  <a:latin typeface="Tahoma" pitchFamily="34" charset="0"/>
                </a:rPr>
                <a:t>3</a:t>
              </a:r>
            </a:p>
          </p:txBody>
        </p:sp>
        <p:sp>
          <p:nvSpPr>
            <p:cNvPr id="1042" name="Text Box 17"/>
            <p:cNvSpPr txBox="1">
              <a:spLocks noChangeArrowheads="1"/>
            </p:cNvSpPr>
            <p:nvPr/>
          </p:nvSpPr>
          <p:spPr bwMode="auto">
            <a:xfrm>
              <a:off x="3840" y="2035"/>
              <a:ext cx="1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s-MX" sz="1200" b="1">
                  <a:latin typeface="Tahoma" pitchFamily="34" charset="0"/>
                </a:rPr>
                <a:t>4</a:t>
              </a:r>
            </a:p>
          </p:txBody>
        </p:sp>
        <p:sp>
          <p:nvSpPr>
            <p:cNvPr id="1043" name="Text Box 18"/>
            <p:cNvSpPr txBox="1">
              <a:spLocks noChangeArrowheads="1"/>
            </p:cNvSpPr>
            <p:nvPr/>
          </p:nvSpPr>
          <p:spPr bwMode="auto">
            <a:xfrm>
              <a:off x="4287" y="2035"/>
              <a:ext cx="1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s-MX" sz="1200" b="1">
                  <a:latin typeface="Tahoma" pitchFamily="34" charset="0"/>
                </a:rPr>
                <a:t>5</a:t>
              </a:r>
            </a:p>
          </p:txBody>
        </p:sp>
        <p:sp>
          <p:nvSpPr>
            <p:cNvPr id="1044" name="Text Box 19"/>
            <p:cNvSpPr txBox="1">
              <a:spLocks noChangeArrowheads="1"/>
            </p:cNvSpPr>
            <p:nvPr/>
          </p:nvSpPr>
          <p:spPr bwMode="auto">
            <a:xfrm>
              <a:off x="2589" y="240"/>
              <a:ext cx="13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s-MX" sz="1200">
                  <a:latin typeface="Tahoma" pitchFamily="34" charset="0"/>
                </a:rPr>
                <a:t>Soy responsable de mis actos</a:t>
              </a:r>
            </a:p>
          </p:txBody>
        </p:sp>
        <p:sp>
          <p:nvSpPr>
            <p:cNvPr id="1045" name="Text Box 20"/>
            <p:cNvSpPr txBox="1">
              <a:spLocks noChangeArrowheads="1"/>
            </p:cNvSpPr>
            <p:nvPr/>
          </p:nvSpPr>
          <p:spPr bwMode="auto">
            <a:xfrm>
              <a:off x="4684" y="607"/>
              <a:ext cx="112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s-MX" sz="1200">
                  <a:latin typeface="Tahoma" pitchFamily="34" charset="0"/>
                </a:rPr>
                <a:t>Me hago responsable</a:t>
              </a:r>
            </a:p>
            <a:p>
              <a:r>
                <a:rPr lang="es-MX" altLang="es-MX" sz="1200">
                  <a:latin typeface="Tahoma" pitchFamily="34" charset="0"/>
                </a:rPr>
                <a:t>de otras personas (qué</a:t>
              </a:r>
            </a:p>
            <a:p>
              <a:r>
                <a:rPr lang="es-MX" altLang="es-MX" sz="1200">
                  <a:latin typeface="Tahoma" pitchFamily="34" charset="0"/>
                </a:rPr>
                <a:t>tanto confían las demás</a:t>
              </a:r>
            </a:p>
            <a:p>
              <a:r>
                <a:rPr lang="es-MX" altLang="es-MX" sz="1200">
                  <a:latin typeface="Tahoma" pitchFamily="34" charset="0"/>
                </a:rPr>
                <a:t>personas en mi)</a:t>
              </a:r>
              <a:endParaRPr lang="en-US" altLang="es-MX" sz="1200">
                <a:latin typeface="Tahoma" pitchFamily="34" charset="0"/>
              </a:endParaRPr>
            </a:p>
          </p:txBody>
        </p:sp>
        <p:sp>
          <p:nvSpPr>
            <p:cNvPr id="1046" name="Text Box 21"/>
            <p:cNvSpPr txBox="1">
              <a:spLocks noChangeArrowheads="1"/>
            </p:cNvSpPr>
            <p:nvPr/>
          </p:nvSpPr>
          <p:spPr bwMode="auto">
            <a:xfrm>
              <a:off x="424" y="476"/>
              <a:ext cx="1468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s-MX" sz="1200">
                  <a:latin typeface="Tahoma" pitchFamily="34" charset="0"/>
                </a:rPr>
                <a:t>Tengo ganas de intentar</a:t>
              </a:r>
            </a:p>
            <a:p>
              <a:r>
                <a:rPr lang="es-MX" altLang="es-MX" sz="1200">
                  <a:latin typeface="Tahoma" pitchFamily="34" charset="0"/>
                </a:rPr>
                <a:t>algo nuevo, actividades nuevas,</a:t>
              </a:r>
            </a:p>
            <a:p>
              <a:r>
                <a:rPr lang="es-MX" altLang="es-MX" sz="1200">
                  <a:latin typeface="Tahoma" pitchFamily="34" charset="0"/>
                </a:rPr>
                <a:t>aprender.</a:t>
              </a:r>
              <a:endParaRPr lang="en-US" altLang="es-MX" sz="1200">
                <a:latin typeface="Tahoma" pitchFamily="34" charset="0"/>
              </a:endParaRPr>
            </a:p>
          </p:txBody>
        </p:sp>
        <p:sp>
          <p:nvSpPr>
            <p:cNvPr id="1047" name="Text Box 22"/>
            <p:cNvSpPr txBox="1">
              <a:spLocks noChangeArrowheads="1"/>
            </p:cNvSpPr>
            <p:nvPr/>
          </p:nvSpPr>
          <p:spPr bwMode="auto">
            <a:xfrm>
              <a:off x="5133" y="1872"/>
              <a:ext cx="663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s-MX" sz="1200">
                  <a:latin typeface="Tahoma" pitchFamily="34" charset="0"/>
                </a:rPr>
                <a:t>Tengo </a:t>
              </a:r>
            </a:p>
            <a:p>
              <a:r>
                <a:rPr lang="en-US" altLang="es-MX" sz="1200">
                  <a:latin typeface="Tahoma" pitchFamily="34" charset="0"/>
                </a:rPr>
                <a:t>confianza</a:t>
              </a:r>
            </a:p>
            <a:p>
              <a:r>
                <a:rPr lang="es-MX" altLang="es-MX" sz="1200">
                  <a:latin typeface="Tahoma" pitchFamily="34" charset="0"/>
                </a:rPr>
                <a:t>en mí mismo</a:t>
              </a:r>
            </a:p>
            <a:p>
              <a:r>
                <a:rPr lang="es-MX" altLang="es-MX" sz="1200">
                  <a:latin typeface="Tahoma" pitchFamily="34" charset="0"/>
                </a:rPr>
                <a:t>y en mis </a:t>
              </a:r>
            </a:p>
            <a:p>
              <a:r>
                <a:rPr lang="es-MX" altLang="es-MX" sz="1200">
                  <a:latin typeface="Tahoma" pitchFamily="34" charset="0"/>
                </a:rPr>
                <a:t>capacidades</a:t>
              </a:r>
              <a:endParaRPr lang="en-US" altLang="es-MX" sz="1200">
                <a:latin typeface="Tahoma" pitchFamily="34" charset="0"/>
              </a:endParaRPr>
            </a:p>
          </p:txBody>
        </p:sp>
        <p:sp>
          <p:nvSpPr>
            <p:cNvPr id="1048" name="Text Box 23"/>
            <p:cNvSpPr txBox="1">
              <a:spLocks noChangeArrowheads="1"/>
            </p:cNvSpPr>
            <p:nvPr/>
          </p:nvSpPr>
          <p:spPr bwMode="auto">
            <a:xfrm>
              <a:off x="4608" y="3360"/>
              <a:ext cx="1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s-MX" sz="1200">
                  <a:latin typeface="Tahoma" pitchFamily="34" charset="0"/>
                </a:rPr>
                <a:t>Soy autocrítico, reconozco</a:t>
              </a:r>
            </a:p>
            <a:p>
              <a:r>
                <a:rPr lang="es-MX" altLang="es-MX" sz="1200">
                  <a:latin typeface="Tahoma" pitchFamily="34" charset="0"/>
                </a:rPr>
                <a:t>y aprendo de mis errores</a:t>
              </a:r>
              <a:endParaRPr lang="en-US" altLang="es-MX" sz="1200">
                <a:latin typeface="Tahoma" pitchFamily="34" charset="0"/>
              </a:endParaRPr>
            </a:p>
          </p:txBody>
        </p:sp>
        <p:sp>
          <p:nvSpPr>
            <p:cNvPr id="1049" name="Text Box 24"/>
            <p:cNvSpPr txBox="1">
              <a:spLocks noChangeArrowheads="1"/>
            </p:cNvSpPr>
            <p:nvPr/>
          </p:nvSpPr>
          <p:spPr bwMode="auto">
            <a:xfrm>
              <a:off x="276" y="1922"/>
              <a:ext cx="1076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s-MX" sz="1200">
                  <a:latin typeface="Tahoma" pitchFamily="34" charset="0"/>
                </a:rPr>
                <a:t>Me siento actualmente</a:t>
              </a:r>
            </a:p>
            <a:p>
              <a:r>
                <a:rPr lang="es-MX" altLang="es-MX" sz="1200">
                  <a:latin typeface="Tahoma" pitchFamily="34" charset="0"/>
                </a:rPr>
                <a:t>feliz con lo que</a:t>
              </a:r>
            </a:p>
            <a:p>
              <a:r>
                <a:rPr lang="es-MX" altLang="es-MX" sz="1200">
                  <a:latin typeface="Tahoma" pitchFamily="34" charset="0"/>
                </a:rPr>
                <a:t>hago</a:t>
              </a:r>
              <a:endParaRPr lang="en-US" altLang="es-MX" sz="1200">
                <a:latin typeface="Tahoma" pitchFamily="34" charset="0"/>
              </a:endParaRPr>
            </a:p>
          </p:txBody>
        </p:sp>
        <p:sp>
          <p:nvSpPr>
            <p:cNvPr id="1050" name="Text Box 25"/>
            <p:cNvSpPr txBox="1">
              <a:spLocks noChangeArrowheads="1"/>
            </p:cNvSpPr>
            <p:nvPr/>
          </p:nvSpPr>
          <p:spPr bwMode="auto">
            <a:xfrm>
              <a:off x="1026" y="3334"/>
              <a:ext cx="1881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s-MX" sz="1200">
                  <a:latin typeface="Tahoma" pitchFamily="34" charset="0"/>
                </a:rPr>
                <a:t>Me siento conforme conmigo</a:t>
              </a:r>
            </a:p>
            <a:p>
              <a:r>
                <a:rPr lang="es-MX" altLang="es-MX" sz="1200">
                  <a:latin typeface="Tahoma" pitchFamily="34" charset="0"/>
                </a:rPr>
                <a:t>        (físico, carácter, nivel socioecómico,</a:t>
              </a:r>
            </a:p>
            <a:p>
              <a:r>
                <a:rPr lang="es-MX" altLang="es-MX" sz="1200">
                  <a:latin typeface="Tahoma" pitchFamily="34" charset="0"/>
                </a:rPr>
                <a:t>        cultural)</a:t>
              </a:r>
              <a:endParaRPr lang="en-US" altLang="es-MX" sz="1200">
                <a:latin typeface="Tahoma" pitchFamily="34" charset="0"/>
              </a:endParaRPr>
            </a:p>
          </p:txBody>
        </p:sp>
      </p:grpSp>
      <p:graphicFrame>
        <p:nvGraphicFramePr>
          <p:cNvPr id="1026" name="Object 26"/>
          <p:cNvGraphicFramePr>
            <a:graphicFrameLocks noChangeAspect="1"/>
          </p:cNvGraphicFramePr>
          <p:nvPr/>
        </p:nvGraphicFramePr>
        <p:xfrm>
          <a:off x="107950" y="4652963"/>
          <a:ext cx="14700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1590751" imgH="981151" progId="Excel.Sheet.8">
                  <p:embed/>
                </p:oleObj>
              </mc:Choice>
              <mc:Fallback>
                <p:oleObj name="Worksheet" r:id="rId3" imgW="1590751" imgH="9811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652963"/>
                        <a:ext cx="14700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9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420888"/>
            <a:ext cx="6048672" cy="1584176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¡Hagamos un Plan de Acción!</a:t>
            </a:r>
            <a:endParaRPr lang="es-MX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6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6768752" cy="576064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empezar a desarrollar </a:t>
            </a:r>
            <a:r>
              <a:rPr lang="es-MX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Plan de Acción?</a:t>
            </a:r>
            <a:endParaRPr lang="es-MX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7180" y="2215405"/>
            <a:ext cx="8229600" cy="4525963"/>
          </a:xfrm>
        </p:spPr>
        <p:txBody>
          <a:bodyPr>
            <a:normAutofit/>
          </a:bodyPr>
          <a:lstStyle/>
          <a:p>
            <a:r>
              <a:rPr lang="es-MX" sz="2400" dirty="0" smtClean="0"/>
              <a:t>Desarrolla la </a:t>
            </a:r>
            <a:r>
              <a:rPr lang="es-MX" sz="2400" u="sng" dirty="0" smtClean="0">
                <a:solidFill>
                  <a:srgbClr val="C00000"/>
                </a:solidFill>
              </a:rPr>
              <a:t>mejor actitud</a:t>
            </a:r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sz="2400" dirty="0"/>
          </a:p>
        </p:txBody>
      </p:sp>
      <p:pic>
        <p:nvPicPr>
          <p:cNvPr id="5122" name="Picture 2" descr="Resultado de imagen para actit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112568" cy="34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57111" y="2060848"/>
            <a:ext cx="3063361" cy="4536504"/>
          </a:xfrm>
        </p:spPr>
        <p:txBody>
          <a:bodyPr>
            <a:normAutofit/>
          </a:bodyPr>
          <a:lstStyle/>
          <a:p>
            <a:r>
              <a:rPr lang="es-MX" sz="2800" dirty="0" smtClean="0"/>
              <a:t>No solo hay que serlo sino mostrar a los demás que eres un experto.</a:t>
            </a:r>
          </a:p>
          <a:p>
            <a:endParaRPr lang="es-MX" sz="2800" dirty="0"/>
          </a:p>
          <a:p>
            <a:endParaRPr lang="es-MX" sz="2800" dirty="0"/>
          </a:p>
          <a:p>
            <a:endParaRPr lang="es-MX" sz="2800" dirty="0" smtClean="0"/>
          </a:p>
          <a:p>
            <a:endParaRPr lang="es-MX" sz="2800" dirty="0" smtClean="0"/>
          </a:p>
          <a:p>
            <a:endParaRPr lang="es-MX" sz="2800" dirty="0"/>
          </a:p>
        </p:txBody>
      </p:sp>
      <p:pic>
        <p:nvPicPr>
          <p:cNvPr id="7170" name="Picture 2" descr="Resultado de imagen para exper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5145551" cy="39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475656" y="1196752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empezar a desarrollar un Plan de Acción?</a:t>
            </a:r>
            <a:endParaRPr lang="es-MX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8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múltiples can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50534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0872" y="5373216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/>
              <a:t>Actualízate</a:t>
            </a:r>
            <a:endParaRPr lang="es-MX" sz="2800" dirty="0" smtClean="0"/>
          </a:p>
          <a:p>
            <a:pPr algn="ctr"/>
            <a:endParaRPr lang="es-MX" sz="2800" dirty="0"/>
          </a:p>
          <a:p>
            <a:pPr algn="ctr"/>
            <a:endParaRPr lang="es-MX" sz="2800" dirty="0"/>
          </a:p>
          <a:p>
            <a:pPr algn="ctr"/>
            <a:endParaRPr lang="es-MX" sz="2800" dirty="0" smtClean="0"/>
          </a:p>
          <a:p>
            <a:pPr algn="ctr"/>
            <a:endParaRPr lang="es-MX" sz="2800" dirty="0" smtClean="0"/>
          </a:p>
          <a:p>
            <a:pPr algn="ctr"/>
            <a:endParaRPr lang="es-MX" sz="2800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768752" cy="576064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empezar a desarrollar </a:t>
            </a:r>
            <a:r>
              <a:rPr lang="es-MX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Plan de Acción?</a:t>
            </a:r>
            <a:endParaRPr lang="es-MX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47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2492896"/>
            <a:ext cx="3970784" cy="3589859"/>
          </a:xfrm>
        </p:spPr>
        <p:txBody>
          <a:bodyPr>
            <a:normAutofit/>
          </a:bodyPr>
          <a:lstStyle/>
          <a:p>
            <a:r>
              <a:rPr lang="es-MX" sz="2800" dirty="0" smtClean="0"/>
              <a:t>Invierte tiempo y recursos para ti.</a:t>
            </a:r>
          </a:p>
          <a:p>
            <a:pPr marL="0" indent="0">
              <a:buNone/>
            </a:pPr>
            <a:endParaRPr lang="es-MX" sz="2800" dirty="0"/>
          </a:p>
          <a:p>
            <a:endParaRPr lang="es-MX" sz="2800" dirty="0" smtClean="0"/>
          </a:p>
          <a:p>
            <a:endParaRPr lang="es-MX" sz="2800" dirty="0" smtClean="0"/>
          </a:p>
          <a:p>
            <a:endParaRPr lang="es-MX" sz="2800" dirty="0"/>
          </a:p>
        </p:txBody>
      </p:sp>
      <p:pic>
        <p:nvPicPr>
          <p:cNvPr id="9220" name="Picture 4" descr="Resultado de imagen para invertir tiempo en uno m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854567" cy="424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475656" y="1196752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empezar a desarrollar un Plan de Acción?</a:t>
            </a:r>
            <a:endParaRPr lang="es-MX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05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612337"/>
            <a:ext cx="8229600" cy="1245663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/>
              <a:t>Y nunca olvides </a:t>
            </a:r>
            <a:r>
              <a:rPr lang="es-MX" sz="2800" dirty="0" smtClean="0"/>
              <a:t>el Trabajo en Equipo, nadie sobrevive solo</a:t>
            </a:r>
            <a:endParaRPr lang="es-MX" sz="2800" dirty="0"/>
          </a:p>
          <a:p>
            <a:pPr algn="ctr"/>
            <a:endParaRPr lang="es-MX" sz="2800" dirty="0" smtClean="0"/>
          </a:p>
          <a:p>
            <a:pPr algn="ctr"/>
            <a:endParaRPr lang="es-MX" sz="2800" dirty="0" smtClean="0"/>
          </a:p>
          <a:p>
            <a:pPr algn="ctr"/>
            <a:endParaRPr lang="es-MX" sz="2800" dirty="0"/>
          </a:p>
        </p:txBody>
      </p:sp>
      <p:pic>
        <p:nvPicPr>
          <p:cNvPr id="8194" name="Picture 2" descr="Resultado de imagen para persona sobre profes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66" y="2276871"/>
            <a:ext cx="4266474" cy="333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475656" y="1196752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empezar a desarrollar un Plan de Acción?</a:t>
            </a:r>
            <a:endParaRPr lang="es-MX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949280"/>
            <a:ext cx="8219256" cy="72008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s-MX" sz="2400" b="1" u="sng" dirty="0" smtClean="0"/>
              <a:t>Valores</a:t>
            </a:r>
            <a:endParaRPr lang="es-MX" b="1" u="sng" dirty="0"/>
          </a:p>
        </p:txBody>
      </p:sp>
      <p:sp>
        <p:nvSpPr>
          <p:cNvPr id="5" name="4 Rectángulo"/>
          <p:cNvSpPr/>
          <p:nvPr/>
        </p:nvSpPr>
        <p:spPr>
          <a:xfrm>
            <a:off x="467544" y="1628800"/>
            <a:ext cx="2160240" cy="4176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u="sng" dirty="0" smtClean="0">
                <a:solidFill>
                  <a:schemeClr val="tx1"/>
                </a:solidFill>
              </a:rPr>
              <a:t>Hoy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Conocimientos: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1.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2.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3.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Aptitudes:</a:t>
            </a:r>
            <a:endParaRPr lang="es-MX" dirty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1.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2.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3.</a:t>
            </a:r>
          </a:p>
          <a:p>
            <a:pPr algn="ctr"/>
            <a:endParaRPr lang="es-MX" dirty="0" smtClean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Actitudes: 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1.</a:t>
            </a:r>
            <a:endParaRPr lang="es-MX" dirty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2.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3.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2987824" y="2204864"/>
            <a:ext cx="3384376" cy="338437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6520199" y="1636618"/>
            <a:ext cx="2160240" cy="4176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u="sng" dirty="0" smtClean="0">
                <a:solidFill>
                  <a:schemeClr val="tx1"/>
                </a:solidFill>
              </a:rPr>
              <a:t>En 5 años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Conocimientos: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1.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2.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3.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Aptitudes:</a:t>
            </a:r>
            <a:endParaRPr lang="es-MX" dirty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1.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2.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3.</a:t>
            </a:r>
          </a:p>
          <a:p>
            <a:pPr algn="ctr"/>
            <a:endParaRPr lang="es-MX" dirty="0" smtClean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Actitudes: 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1.</a:t>
            </a:r>
            <a:endParaRPr lang="es-MX" dirty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2.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3.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139952" y="1619508"/>
            <a:ext cx="84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Brecha</a:t>
            </a:r>
            <a:endParaRPr lang="es-MX" b="1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768752" cy="576064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Acción</a:t>
            </a:r>
            <a:endParaRPr lang="es-MX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3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70040" y="642938"/>
            <a:ext cx="73231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¿Qué necesitan las Instituciones  hoy en día?</a:t>
            </a:r>
          </a:p>
        </p:txBody>
      </p:sp>
      <p:pic>
        <p:nvPicPr>
          <p:cNvPr id="5124" name="Imagen 4" descr="https://encrypted-tbn1.gstatic.com/images?q=tbn:ANd9GcQQUxXbfzW6QagYKfd8NyaC3c6gkRfNQr6azAPoX5zNvtMsINsx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689" y="2420889"/>
            <a:ext cx="5753835" cy="338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0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402919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5469031"/>
            <a:ext cx="763284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Una nueva generación de </a:t>
            </a:r>
            <a:r>
              <a:rPr lang="es-ES" sz="24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profesionales</a:t>
            </a:r>
            <a:r>
              <a:rPr lang="es-E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que frente a lo cotidiano se comporten de una forma diferente. </a:t>
            </a:r>
            <a:endParaRPr lang="es-P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9868" y="1254012"/>
            <a:ext cx="775859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i="1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i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Profesionales con nuevas </a:t>
            </a:r>
            <a:r>
              <a:rPr lang="es-ES" sz="3200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competencias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Imagen 4" descr="http://www.managementjournal.net/media/k2/items/cache/eaf80b1a3859e30c573d8d43cac3c5c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44826"/>
            <a:ext cx="5112544" cy="315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1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Elipse"/>
          <p:cNvSpPr/>
          <p:nvPr/>
        </p:nvSpPr>
        <p:spPr>
          <a:xfrm>
            <a:off x="2267397" y="2129716"/>
            <a:ext cx="2305050" cy="2159000"/>
          </a:xfrm>
          <a:prstGeom prst="ellipse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altLang="es-MX" sz="17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CONOCIMIENTO</a:t>
            </a:r>
          </a:p>
          <a:p>
            <a:pPr algn="ctr" eaLnBrk="1" hangingPunct="1">
              <a:defRPr/>
            </a:pPr>
            <a:r>
              <a:rPr lang="es-ES" altLang="es-MX" sz="17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“Saber hacer”</a:t>
            </a:r>
          </a:p>
        </p:txBody>
      </p:sp>
      <p:sp>
        <p:nvSpPr>
          <p:cNvPr id="26" name="25 Elipse"/>
          <p:cNvSpPr/>
          <p:nvPr/>
        </p:nvSpPr>
        <p:spPr>
          <a:xfrm>
            <a:off x="4212084" y="2129716"/>
            <a:ext cx="2305050" cy="2159000"/>
          </a:xfrm>
          <a:prstGeom prst="ellipse">
            <a:avLst/>
          </a:prstGeom>
          <a:solidFill>
            <a:srgbClr val="B7DEE8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altLang="es-MX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APTITUD</a:t>
            </a:r>
          </a:p>
          <a:p>
            <a:pPr algn="ctr" eaLnBrk="1" hangingPunct="1">
              <a:defRPr/>
            </a:pPr>
            <a:r>
              <a:rPr lang="es-ES" altLang="es-MX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“Saber cómo hacer”</a:t>
            </a:r>
          </a:p>
        </p:txBody>
      </p:sp>
      <p:sp>
        <p:nvSpPr>
          <p:cNvPr id="7" name="6 Elipse"/>
          <p:cNvSpPr/>
          <p:nvPr/>
        </p:nvSpPr>
        <p:spPr>
          <a:xfrm>
            <a:off x="2700784" y="3425116"/>
            <a:ext cx="3455988" cy="3097212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MX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endParaRPr lang="es-ES" altLang="es-MX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s-ES" alt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ACTITUD</a:t>
            </a:r>
          </a:p>
          <a:p>
            <a:pPr algn="ctr" eaLnBrk="1" hangingPunct="1">
              <a:defRPr/>
            </a:pPr>
            <a:r>
              <a:rPr lang="es-ES" alt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“QUERER HACER”</a:t>
            </a:r>
          </a:p>
          <a:p>
            <a:pPr algn="ctr" eaLnBrk="1" hangingPunct="1">
              <a:defRPr/>
            </a:pPr>
            <a:r>
              <a:rPr lang="es-ES" alt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Trabajar de la mano</a:t>
            </a:r>
          </a:p>
          <a:p>
            <a:pPr algn="ctr" eaLnBrk="1" hangingPunct="1">
              <a:defRPr/>
            </a:pPr>
            <a:endParaRPr lang="es-ES" altLang="es-MX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125" name="9 CuadroTexto"/>
          <p:cNvSpPr txBox="1">
            <a:spLocks noChangeArrowheads="1"/>
          </p:cNvSpPr>
          <p:nvPr/>
        </p:nvSpPr>
        <p:spPr bwMode="auto">
          <a:xfrm>
            <a:off x="1547664" y="6341258"/>
            <a:ext cx="187225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000">
                <a:latin typeface="Arial" charset="0"/>
              </a:rPr>
              <a:t>Competencia</a:t>
            </a:r>
          </a:p>
        </p:txBody>
      </p:sp>
      <p:sp>
        <p:nvSpPr>
          <p:cNvPr id="11" name="10 Flecha derecha"/>
          <p:cNvSpPr/>
          <p:nvPr/>
        </p:nvSpPr>
        <p:spPr>
          <a:xfrm rot="18523756">
            <a:off x="1635915" y="4618569"/>
            <a:ext cx="3439847" cy="362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MX" altLang="es-MX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title" idx="4294967295"/>
          </p:nvPr>
        </p:nvSpPr>
        <p:spPr>
          <a:xfrm>
            <a:off x="2051720" y="292974"/>
            <a:ext cx="6379145" cy="14465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altLang="es-MX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  <a:cs typeface="+mn-cs"/>
              </a:rPr>
              <a:t>El profesional que buscan las empresas de hoy</a:t>
            </a:r>
          </a:p>
        </p:txBody>
      </p:sp>
      <p:pic>
        <p:nvPicPr>
          <p:cNvPr id="5128" name="Picture 2" descr="http://elcolectivodelaojera.com/images/index/flec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5007">
            <a:off x="3941444" y="2600269"/>
            <a:ext cx="47720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1 CuadroTexto"/>
          <p:cNvSpPr txBox="1">
            <a:spLocks noChangeArrowheads="1"/>
          </p:cNvSpPr>
          <p:nvPr/>
        </p:nvSpPr>
        <p:spPr bwMode="auto">
          <a:xfrm>
            <a:off x="7453659" y="4363725"/>
            <a:ext cx="1211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400" b="1" dirty="0">
                <a:latin typeface="Arial" charset="0"/>
              </a:rPr>
              <a:t>Saber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400" b="1" dirty="0">
                <a:latin typeface="Arial" charset="0"/>
              </a:rPr>
              <a:t> “SER”</a:t>
            </a:r>
          </a:p>
        </p:txBody>
      </p:sp>
      <p:sp>
        <p:nvSpPr>
          <p:cNvPr id="5130" name="11 CuadroTexto"/>
          <p:cNvSpPr txBox="1">
            <a:spLocks noChangeArrowheads="1"/>
          </p:cNvSpPr>
          <p:nvPr/>
        </p:nvSpPr>
        <p:spPr bwMode="auto">
          <a:xfrm>
            <a:off x="6588572" y="1739191"/>
            <a:ext cx="232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charset="0"/>
              </a:rPr>
              <a:t>Trascendencia</a:t>
            </a:r>
          </a:p>
        </p:txBody>
      </p:sp>
    </p:spTree>
    <p:extLst>
      <p:ext uri="{BB962C8B-B14F-4D97-AF65-F5344CB8AC3E}">
        <p14:creationId xmlns:p14="http://schemas.microsoft.com/office/powerpoint/2010/main" val="2192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7" grpId="0" animBg="1"/>
      <p:bldP spid="5125" grpId="0" animBg="1"/>
      <p:bldP spid="11" grpId="0" animBg="1"/>
      <p:bldP spid="5129" grpId="0"/>
      <p:bldP spid="5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1115616" y="1154872"/>
            <a:ext cx="722820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es-PE" altLang="es-PE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quieres </a:t>
            </a:r>
            <a:r>
              <a:rPr lang="es-PE" altLang="es-PE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un profesional competente … </a:t>
            </a:r>
            <a:r>
              <a:rPr lang="es-PE" altLang="es-PE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PE" altLang="es-PE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onócete </a:t>
            </a:r>
            <a:r>
              <a:rPr lang="es-PE" altLang="es-PE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PE" altLang="es-PE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PE" altLang="es-PE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 a Conocer…</a:t>
            </a:r>
            <a:endParaRPr lang="es-PE" altLang="es-PE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7" name="Imagen 7" descr="http://definicion.de/wp-content/uploads/2008/08/autoestim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33232"/>
            <a:ext cx="2561391" cy="296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agen 8" descr="http://www.1001consejos.com/wp-content/uploads/2013/01/mjer-feliz-sonriendo-con-dedo-levantado-mano-derec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3851275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13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altLang="es-PE" smtClean="0"/>
              <a:t>EL JUEGO INTERIOR</a:t>
            </a:r>
          </a:p>
        </p:txBody>
      </p:sp>
      <p:pic>
        <p:nvPicPr>
          <p:cNvPr id="12291" name="Marcador de contenido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428751"/>
            <a:ext cx="7317383" cy="4393233"/>
          </a:xfrm>
        </p:spPr>
      </p:pic>
      <p:sp>
        <p:nvSpPr>
          <p:cNvPr id="12292" name="Rectángulo 3"/>
          <p:cNvSpPr>
            <a:spLocks noChangeArrowheads="1"/>
          </p:cNvSpPr>
          <p:nvPr/>
        </p:nvSpPr>
        <p:spPr bwMode="auto">
          <a:xfrm>
            <a:off x="2051720" y="2218730"/>
            <a:ext cx="612068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PE" altLang="es-PE" sz="12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PE" altLang="es-PE" sz="4000" b="1" dirty="0" smtClean="0">
                <a:solidFill>
                  <a:srgbClr val="FFFF00"/>
                </a:solidFill>
                <a:latin typeface="Arial" charset="0"/>
              </a:rPr>
              <a:t>       De   </a:t>
            </a:r>
            <a:r>
              <a:rPr lang="es-PE" altLang="es-PE" sz="4000" b="1" dirty="0">
                <a:solidFill>
                  <a:srgbClr val="FFFF00"/>
                </a:solidFill>
                <a:latin typeface="Arial" charset="0"/>
              </a:rPr>
              <a:t>=   Po   </a:t>
            </a:r>
            <a:r>
              <a:rPr lang="es-PE" altLang="es-PE" sz="4000" b="1" dirty="0" smtClean="0">
                <a:solidFill>
                  <a:srgbClr val="FFFF00"/>
                </a:solidFill>
                <a:latin typeface="Arial" charset="0"/>
              </a:rPr>
              <a:t>  -    I         </a:t>
            </a:r>
            <a:endParaRPr lang="es-PE" altLang="es-PE" sz="4000" b="1" dirty="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PE" altLang="es-PE" sz="1800" b="1" dirty="0" smtClean="0">
                <a:solidFill>
                  <a:srgbClr val="FFFF00"/>
                </a:solidFill>
                <a:latin typeface="Arial" charset="0"/>
              </a:rPr>
              <a:t>              Desempeño        </a:t>
            </a:r>
            <a:r>
              <a:rPr lang="es-PE" altLang="es-PE" sz="1800" b="1" dirty="0">
                <a:solidFill>
                  <a:srgbClr val="FFFF00"/>
                </a:solidFill>
                <a:latin typeface="Arial" charset="0"/>
              </a:rPr>
              <a:t>Potencial       </a:t>
            </a:r>
            <a:r>
              <a:rPr lang="es-PE" altLang="es-PE" sz="1800" b="1" dirty="0" smtClean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es-PE" altLang="es-PE" sz="1800" b="1" dirty="0">
                <a:solidFill>
                  <a:srgbClr val="FFFF00"/>
                </a:solidFill>
                <a:latin typeface="Arial" charset="0"/>
              </a:rPr>
              <a:t>Interferencias     </a:t>
            </a:r>
          </a:p>
          <a:p>
            <a:pPr>
              <a:spcBef>
                <a:spcPct val="0"/>
              </a:spcBef>
              <a:buFontTx/>
              <a:buNone/>
            </a:pPr>
            <a:endParaRPr lang="es-PE" altLang="es-PE" sz="1800" b="1" dirty="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PE" altLang="es-PE" sz="1800" b="1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PE" altLang="es-PE" sz="1800" b="1" dirty="0">
                <a:solidFill>
                  <a:srgbClr val="000000"/>
                </a:solidFill>
                <a:latin typeface="Arial" charset="0"/>
              </a:rPr>
              <a:t>                                                                          </a:t>
            </a:r>
            <a:endParaRPr lang="es-PE" altLang="es-PE" sz="18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PE" altLang="es-PE" sz="2000" b="1" dirty="0">
                <a:latin typeface="Tahoma" pitchFamily="34" charset="0"/>
              </a:rPr>
              <a:t>                                                     </a:t>
            </a:r>
            <a:endParaRPr lang="es-PE" altLang="es-PE" sz="1800" dirty="0">
              <a:latin typeface="Arial" charset="0"/>
            </a:endParaRPr>
          </a:p>
        </p:txBody>
      </p:sp>
      <p:sp>
        <p:nvSpPr>
          <p:cNvPr id="12293" name="Rectángulo 4"/>
          <p:cNvSpPr>
            <a:spLocks noChangeArrowheads="1"/>
          </p:cNvSpPr>
          <p:nvPr/>
        </p:nvSpPr>
        <p:spPr bwMode="auto">
          <a:xfrm>
            <a:off x="6300737" y="4307376"/>
            <a:ext cx="1871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E" altLang="es-PE" sz="2400" b="1" dirty="0">
                <a:solidFill>
                  <a:schemeClr val="bg1"/>
                </a:solidFill>
                <a:latin typeface="Tahoma" pitchFamily="34" charset="0"/>
              </a:rPr>
              <a:t>Creencias Limitantes</a:t>
            </a:r>
            <a:endParaRPr lang="es-PE" altLang="es-PE" sz="24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7092280" y="3429001"/>
            <a:ext cx="0" cy="6635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11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Marcador de contenido 2"/>
          <p:cNvSpPr>
            <a:spLocks noGrp="1"/>
          </p:cNvSpPr>
          <p:nvPr>
            <p:ph sz="half" idx="1"/>
          </p:nvPr>
        </p:nvSpPr>
        <p:spPr>
          <a:xfrm>
            <a:off x="1907704" y="1124744"/>
            <a:ext cx="3236168" cy="492941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es-PE" altLang="es-PE" sz="1000" dirty="0" smtClean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PE" altLang="es-PE" sz="4000" b="1" dirty="0" smtClean="0"/>
              <a:t>Nuestros </a:t>
            </a:r>
            <a:r>
              <a:rPr lang="es-PE" altLang="es-PE" sz="4000" b="1" u="sng" dirty="0" smtClean="0">
                <a:solidFill>
                  <a:srgbClr val="FF0000"/>
                </a:solidFill>
              </a:rPr>
              <a:t>resultados</a:t>
            </a:r>
            <a:r>
              <a:rPr lang="es-PE" altLang="es-PE" sz="4000" b="1" dirty="0" smtClean="0">
                <a:solidFill>
                  <a:srgbClr val="FF0000"/>
                </a:solidFill>
              </a:rPr>
              <a:t> </a:t>
            </a:r>
            <a:r>
              <a:rPr lang="es-PE" altLang="es-PE" sz="4000" b="1" dirty="0" smtClean="0"/>
              <a:t>son consecuencia de nuestras </a:t>
            </a:r>
            <a:r>
              <a:rPr lang="es-PE" altLang="es-PE" sz="4000" b="1" u="sng" dirty="0" smtClean="0">
                <a:solidFill>
                  <a:srgbClr val="FF0000"/>
                </a:solidFill>
              </a:rPr>
              <a:t>acciones </a:t>
            </a:r>
            <a:r>
              <a:rPr lang="es-PE" altLang="es-PE" sz="4000" b="1" dirty="0" smtClean="0"/>
              <a:t>y éstas son el reflejo de nuestros </a:t>
            </a:r>
            <a:r>
              <a:rPr lang="es-PE" altLang="es-PE" sz="4000" b="1" u="sng" dirty="0" smtClean="0">
                <a:solidFill>
                  <a:srgbClr val="FF0000"/>
                </a:solidFill>
              </a:rPr>
              <a:t>pensamientos.</a:t>
            </a:r>
            <a:endParaRPr lang="es-PE" altLang="es-PE" sz="4000" u="sng" dirty="0" smtClean="0">
              <a:solidFill>
                <a:srgbClr val="FF0000"/>
              </a:solidFill>
            </a:endParaRPr>
          </a:p>
        </p:txBody>
      </p:sp>
      <p:pic>
        <p:nvPicPr>
          <p:cNvPr id="13316" name="Marcador de contenido 5" descr="http://www.sigueme.net/fotos/gozo-de-vencer-la-adversidad-y-llegar-a-la-cumbre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268760"/>
            <a:ext cx="3562871" cy="4450060"/>
          </a:xfrm>
        </p:spPr>
      </p:pic>
    </p:spTree>
    <p:extLst>
      <p:ext uri="{BB962C8B-B14F-4D97-AF65-F5344CB8AC3E}">
        <p14:creationId xmlns:p14="http://schemas.microsoft.com/office/powerpoint/2010/main" val="24789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331640" y="4264869"/>
            <a:ext cx="1728192" cy="1108348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b="1" dirty="0">
                <a:solidFill>
                  <a:prstClr val="white"/>
                </a:solidFill>
              </a:rPr>
              <a:t>ESTADO PRESENTE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6011738" y="620688"/>
            <a:ext cx="2952751" cy="91440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2800" b="1" dirty="0">
                <a:solidFill>
                  <a:prstClr val="white"/>
                </a:solidFill>
              </a:rPr>
              <a:t>FORTALEZA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275856" y="3717033"/>
            <a:ext cx="1480120" cy="1201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b="1" dirty="0">
                <a:solidFill>
                  <a:prstClr val="white"/>
                </a:solidFill>
              </a:rPr>
              <a:t>TALENTO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932042" y="3140968"/>
            <a:ext cx="1806575" cy="120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b="1" dirty="0">
                <a:solidFill>
                  <a:prstClr val="white"/>
                </a:solidFill>
              </a:rPr>
              <a:t>CONOCIMIENTO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915026" y="2492897"/>
            <a:ext cx="1497013" cy="1203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b="1" dirty="0">
                <a:solidFill>
                  <a:prstClr val="white"/>
                </a:solidFill>
              </a:rPr>
              <a:t>DESTREZA</a:t>
            </a:r>
          </a:p>
        </p:txBody>
      </p:sp>
      <p:sp>
        <p:nvSpPr>
          <p:cNvPr id="16" name="Flecha arriba 15"/>
          <p:cNvSpPr/>
          <p:nvPr/>
        </p:nvSpPr>
        <p:spPr>
          <a:xfrm>
            <a:off x="7421437" y="1637021"/>
            <a:ext cx="484187" cy="7118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21" name="Flecha curvada hacia arriba 20"/>
          <p:cNvSpPr/>
          <p:nvPr/>
        </p:nvSpPr>
        <p:spPr>
          <a:xfrm>
            <a:off x="1979712" y="5589241"/>
            <a:ext cx="216024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4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6861448" cy="14465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PE" altLang="es-PE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  <a:cs typeface="+mn-cs"/>
              </a:rPr>
              <a:t>Identifica tus </a:t>
            </a:r>
            <a:br>
              <a:rPr lang="es-PE" altLang="es-PE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s-PE" altLang="es-PE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  <a:cs typeface="+mn-cs"/>
              </a:rPr>
              <a:t>Talentos Únicos</a:t>
            </a:r>
          </a:p>
        </p:txBody>
      </p:sp>
      <p:pic>
        <p:nvPicPr>
          <p:cNvPr id="17411" name="Marcador de contenido 3" descr="https://persocerramiento.files.wordpress.com/2013/01/flujoobjetivos_sof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988840"/>
            <a:ext cx="3960068" cy="2304331"/>
          </a:xfrm>
        </p:spPr>
      </p:pic>
      <p:pic>
        <p:nvPicPr>
          <p:cNvPr id="17412" name="Imagen 4" descr="http://blogs.runners.es/fitness/wp-content/uploads/sites/8/2015/11/mujer-pensando-mucho-1024x9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3104853" cy="28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50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PT ESSALUD NUEV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ESSALUD 2017</Template>
  <TotalTime>3534</TotalTime>
  <Words>465</Words>
  <Application>Microsoft Office PowerPoint</Application>
  <PresentationFormat>Presentación en pantalla (4:3)</PresentationFormat>
  <Paragraphs>151</Paragraphs>
  <Slides>20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PLANTILLA PPT ESSALUD NUEVO LOGO</vt:lpstr>
      <vt:lpstr>Microsoft Office Excel Worksheet</vt:lpstr>
      <vt:lpstr>COACHING DE ARCHIVOS</vt:lpstr>
      <vt:lpstr>Presentación de PowerPoint</vt:lpstr>
      <vt:lpstr>Presentación de PowerPoint</vt:lpstr>
      <vt:lpstr>El profesional que buscan las empresas de hoy</vt:lpstr>
      <vt:lpstr>Presentación de PowerPoint</vt:lpstr>
      <vt:lpstr>EL JUEGO INTERIOR</vt:lpstr>
      <vt:lpstr>Presentación de PowerPoint</vt:lpstr>
      <vt:lpstr>Presentación de PowerPoint</vt:lpstr>
      <vt:lpstr>Identifica tus  Talentos Únicos</vt:lpstr>
      <vt:lpstr>¿Qué es el talento? </vt:lpstr>
      <vt:lpstr>Ficha de autoconocimiento     </vt:lpstr>
      <vt:lpstr>Evaluación Personal</vt:lpstr>
      <vt:lpstr>¡Hagamos un Plan de Acción!</vt:lpstr>
      <vt:lpstr>¿Cómo empezar a desarrollar un Plan de Acción?</vt:lpstr>
      <vt:lpstr>Presentación de PowerPoint</vt:lpstr>
      <vt:lpstr>¿Cómo empezar a desarrollar un Plan de Acción?</vt:lpstr>
      <vt:lpstr>Presentación de PowerPoint</vt:lpstr>
      <vt:lpstr>Presentación de PowerPoint</vt:lpstr>
      <vt:lpstr>Plan de Acción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Reglamento de Consejo Directivo</dc:title>
  <dc:creator>Castaneda Torres Hugo Alfredo</dc:creator>
  <cp:lastModifiedBy>Toshiba1</cp:lastModifiedBy>
  <cp:revision>208</cp:revision>
  <cp:lastPrinted>2017-10-24T21:31:42Z</cp:lastPrinted>
  <dcterms:created xsi:type="dcterms:W3CDTF">2017-03-16T22:26:16Z</dcterms:created>
  <dcterms:modified xsi:type="dcterms:W3CDTF">2017-11-16T19:41:25Z</dcterms:modified>
</cp:coreProperties>
</file>