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9" r:id="rId11"/>
    <p:sldId id="266" r:id="rId12"/>
    <p:sldId id="267" r:id="rId13"/>
    <p:sldId id="268" r:id="rId14"/>
    <p:sldId id="270" r:id="rId15"/>
    <p:sldId id="271" r:id="rId16"/>
    <p:sldId id="278" r:id="rId17"/>
    <p:sldId id="277" r:id="rId18"/>
    <p:sldId id="274" r:id="rId19"/>
    <p:sldId id="275" r:id="rId20"/>
    <p:sldId id="282" r:id="rId21"/>
    <p:sldId id="281" r:id="rId22"/>
    <p:sldId id="276" r:id="rId23"/>
  </p:sldIdLst>
  <p:sldSz cx="9144000" cy="6858000" type="screen4x3"/>
  <p:notesSz cx="9144000" cy="69802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29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199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ELIMINACIONES APROBADAS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Hoja1!$D$11:$D$14</c:f>
              <c:numCache>
                <c:formatCode>General</c:formatCode>
                <c:ptCount val="4"/>
                <c:pt idx="0">
                  <c:v>3229</c:v>
                </c:pt>
                <c:pt idx="1">
                  <c:v>3071</c:v>
                </c:pt>
                <c:pt idx="2">
                  <c:v>963</c:v>
                </c:pt>
                <c:pt idx="3">
                  <c:v>869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46-4C7C-90B2-B601488E75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9972048"/>
        <c:axId val="229972832"/>
      </c:barChart>
      <c:catAx>
        <c:axId val="22997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972832"/>
        <c:crosses val="autoZero"/>
        <c:auto val="1"/>
        <c:lblAlgn val="ctr"/>
        <c:lblOffset val="100"/>
        <c:noMultiLvlLbl val="0"/>
      </c:catAx>
      <c:valAx>
        <c:axId val="2299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99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D0814-2AD4-4938-B3E9-56ED1C0F2F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E6BAA-BE9B-49AE-9407-CD3E6B56C14E}">
      <dgm:prSet phldrT="[Texto]" custT="1"/>
      <dgm:spPr/>
      <dgm:t>
        <a:bodyPr/>
        <a:lstStyle/>
        <a:p>
          <a:pPr algn="ctr"/>
          <a:r>
            <a:rPr lang="es-ES" sz="2000" b="1" dirty="0" smtClean="0"/>
            <a:t>SELECCIÓN DOCUMENTAL </a:t>
          </a:r>
        </a:p>
        <a:p>
          <a:pPr algn="ctr"/>
          <a:r>
            <a:rPr lang="es-ES" sz="1600" dirty="0" smtClean="0"/>
            <a:t>La selección documental es un </a:t>
          </a:r>
          <a:r>
            <a:rPr lang="es-ES" sz="1600" b="1" u="sng" dirty="0" smtClean="0"/>
            <a:t>proceso archivístico </a:t>
          </a:r>
          <a:r>
            <a:rPr lang="es-ES" sz="1600" dirty="0" smtClean="0"/>
            <a:t>que consiste en identificar, analizar y evaluar todas la series documentales de una entidad para determinar sus periodos de retención en el Programa de Control de Documentos.</a:t>
          </a:r>
          <a:endParaRPr lang="es-ES" sz="1600" dirty="0"/>
        </a:p>
      </dgm:t>
    </dgm:pt>
    <dgm:pt modelId="{D0EACE97-DCD3-4E94-91D0-F779C294639D}" type="parTrans" cxnId="{D33B4C25-D924-4D3C-B08D-304E4B9D5E02}">
      <dgm:prSet/>
      <dgm:spPr/>
      <dgm:t>
        <a:bodyPr/>
        <a:lstStyle/>
        <a:p>
          <a:endParaRPr lang="es-ES"/>
        </a:p>
      </dgm:t>
    </dgm:pt>
    <dgm:pt modelId="{49C826B6-0057-41BD-85B0-C4633833ACA7}" type="sibTrans" cxnId="{D33B4C25-D924-4D3C-B08D-304E4B9D5E02}">
      <dgm:prSet/>
      <dgm:spPr/>
      <dgm:t>
        <a:bodyPr/>
        <a:lstStyle/>
        <a:p>
          <a:endParaRPr lang="es-ES"/>
        </a:p>
      </dgm:t>
    </dgm:pt>
    <dgm:pt modelId="{6689D553-A99C-411B-8242-A6103A99E25C}">
      <dgm:prSet phldrT="[Texto]" custT="1"/>
      <dgm:spPr/>
      <dgm:t>
        <a:bodyPr/>
        <a:lstStyle/>
        <a:p>
          <a:r>
            <a:rPr lang="es-ES" sz="1800" dirty="0" smtClean="0"/>
            <a:t>TRANSFERENCIA DE DOCUMENTOS  </a:t>
          </a:r>
        </a:p>
        <a:p>
          <a:r>
            <a:rPr lang="es-ES" sz="1400" dirty="0" smtClean="0"/>
            <a:t>(programa la trasferencia de documentos de acuerdo </a:t>
          </a:r>
          <a:r>
            <a:rPr lang="es-ES" sz="1400" dirty="0" smtClean="0"/>
            <a:t>al </a:t>
          </a:r>
          <a:r>
            <a:rPr lang="es-ES" sz="1400" dirty="0" smtClean="0"/>
            <a:t>ciclo vital)</a:t>
          </a:r>
          <a:endParaRPr lang="es-ES" sz="1400" dirty="0"/>
        </a:p>
      </dgm:t>
    </dgm:pt>
    <dgm:pt modelId="{BDF9D828-5326-4801-A267-B98DF157912A}" type="parTrans" cxnId="{C4A9B477-2D37-417B-BA87-BBD0640AFB3D}">
      <dgm:prSet/>
      <dgm:spPr/>
      <dgm:t>
        <a:bodyPr/>
        <a:lstStyle/>
        <a:p>
          <a:endParaRPr lang="es-ES"/>
        </a:p>
      </dgm:t>
    </dgm:pt>
    <dgm:pt modelId="{AAC607B7-FDBD-4F23-A985-0F5478B5E3A5}" type="sibTrans" cxnId="{C4A9B477-2D37-417B-BA87-BBD0640AFB3D}">
      <dgm:prSet/>
      <dgm:spPr/>
      <dgm:t>
        <a:bodyPr/>
        <a:lstStyle/>
        <a:p>
          <a:endParaRPr lang="es-ES"/>
        </a:p>
      </dgm:t>
    </dgm:pt>
    <dgm:pt modelId="{212C815B-4164-4634-A5DC-652B87F1F4AE}">
      <dgm:prSet phldrT="[Texto]" custT="1"/>
      <dgm:spPr/>
      <dgm:t>
        <a:bodyPr/>
        <a:lstStyle/>
        <a:p>
          <a:r>
            <a:rPr lang="es-ES" sz="1800" dirty="0" smtClean="0"/>
            <a:t>ELIMINACIÓN DE DOCUMENTOS </a:t>
          </a:r>
        </a:p>
        <a:p>
          <a:r>
            <a:rPr lang="es-ES" sz="1600" dirty="0" smtClean="0"/>
            <a:t> (permite la eliminación periódica de los documentos) </a:t>
          </a:r>
          <a:endParaRPr lang="es-ES" sz="1600" dirty="0"/>
        </a:p>
      </dgm:t>
    </dgm:pt>
    <dgm:pt modelId="{5D2F5839-7B91-495E-A65F-5FB706C651B2}" type="parTrans" cxnId="{1AA9807B-BB90-4472-8FD5-C03B35E1C670}">
      <dgm:prSet/>
      <dgm:spPr/>
      <dgm:t>
        <a:bodyPr/>
        <a:lstStyle/>
        <a:p>
          <a:endParaRPr lang="es-ES"/>
        </a:p>
      </dgm:t>
    </dgm:pt>
    <dgm:pt modelId="{D0F433AE-6B13-4374-8CF5-60E2CEDEFEEC}" type="sibTrans" cxnId="{1AA9807B-BB90-4472-8FD5-C03B35E1C670}">
      <dgm:prSet/>
      <dgm:spPr/>
      <dgm:t>
        <a:bodyPr/>
        <a:lstStyle/>
        <a:p>
          <a:endParaRPr lang="es-ES"/>
        </a:p>
      </dgm:t>
    </dgm:pt>
    <dgm:pt modelId="{C1B186CB-5CBD-4D78-AE98-163F6A695092}" type="pres">
      <dgm:prSet presAssocID="{140D0814-2AD4-4938-B3E9-56ED1C0F2F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D16BEBF-A273-4BE7-B750-0D1E8BF8C58D}" type="pres">
      <dgm:prSet presAssocID="{4F2E6BAA-BE9B-49AE-9407-CD3E6B56C14E}" presName="hierRoot1" presStyleCnt="0">
        <dgm:presLayoutVars>
          <dgm:hierBranch val="init"/>
        </dgm:presLayoutVars>
      </dgm:prSet>
      <dgm:spPr/>
    </dgm:pt>
    <dgm:pt modelId="{FBC9EB2F-4A9E-45B3-8A52-95B782B934D1}" type="pres">
      <dgm:prSet presAssocID="{4F2E6BAA-BE9B-49AE-9407-CD3E6B56C14E}" presName="rootComposite1" presStyleCnt="0"/>
      <dgm:spPr/>
    </dgm:pt>
    <dgm:pt modelId="{AD388B13-B5C1-4F9A-97FA-7523D21E89AD}" type="pres">
      <dgm:prSet presAssocID="{4F2E6BAA-BE9B-49AE-9407-CD3E6B56C14E}" presName="rootText1" presStyleLbl="node0" presStyleIdx="0" presStyleCnt="1" custScaleX="50134" custScaleY="38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7B052B-86BA-4379-8B60-7B29BFBA73A8}" type="pres">
      <dgm:prSet presAssocID="{4F2E6BAA-BE9B-49AE-9407-CD3E6B56C1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0061F25-C099-4F8D-AF0A-3C61B2F26535}" type="pres">
      <dgm:prSet presAssocID="{4F2E6BAA-BE9B-49AE-9407-CD3E6B56C14E}" presName="hierChild2" presStyleCnt="0"/>
      <dgm:spPr/>
    </dgm:pt>
    <dgm:pt modelId="{FC8B869A-092A-4E31-8A21-36B26E5B00EA}" type="pres">
      <dgm:prSet presAssocID="{BDF9D828-5326-4801-A267-B98DF157912A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2707B88-6D1D-45A7-8DD9-374021CA0554}" type="pres">
      <dgm:prSet presAssocID="{6689D553-A99C-411B-8242-A6103A99E25C}" presName="hierRoot2" presStyleCnt="0">
        <dgm:presLayoutVars>
          <dgm:hierBranch val="init"/>
        </dgm:presLayoutVars>
      </dgm:prSet>
      <dgm:spPr/>
    </dgm:pt>
    <dgm:pt modelId="{8C5DDDAC-B503-48ED-9385-BA90E8223395}" type="pres">
      <dgm:prSet presAssocID="{6689D553-A99C-411B-8242-A6103A99E25C}" presName="rootComposite" presStyleCnt="0"/>
      <dgm:spPr/>
    </dgm:pt>
    <dgm:pt modelId="{30A29F87-054E-4B9D-822D-D050DC5E8587}" type="pres">
      <dgm:prSet presAssocID="{6689D553-A99C-411B-8242-A6103A99E25C}" presName="rootText" presStyleLbl="node2" presStyleIdx="0" presStyleCnt="2" custScaleX="33647" custScaleY="29294" custLinFactNeighborY="-11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3D349-EDED-4570-9D37-BCC577C40716}" type="pres">
      <dgm:prSet presAssocID="{6689D553-A99C-411B-8242-A6103A99E25C}" presName="rootConnector" presStyleLbl="node2" presStyleIdx="0" presStyleCnt="2"/>
      <dgm:spPr/>
      <dgm:t>
        <a:bodyPr/>
        <a:lstStyle/>
        <a:p>
          <a:endParaRPr lang="es-ES"/>
        </a:p>
      </dgm:t>
    </dgm:pt>
    <dgm:pt modelId="{98FC0E00-1F37-4241-AEF1-2F801C97D15B}" type="pres">
      <dgm:prSet presAssocID="{6689D553-A99C-411B-8242-A6103A99E25C}" presName="hierChild4" presStyleCnt="0"/>
      <dgm:spPr/>
    </dgm:pt>
    <dgm:pt modelId="{C3DFFB8F-1095-457E-AA50-749984879DF3}" type="pres">
      <dgm:prSet presAssocID="{6689D553-A99C-411B-8242-A6103A99E25C}" presName="hierChild5" presStyleCnt="0"/>
      <dgm:spPr/>
    </dgm:pt>
    <dgm:pt modelId="{AA35AA6B-643B-4069-9EC0-B340A487F2C1}" type="pres">
      <dgm:prSet presAssocID="{5D2F5839-7B91-495E-A65F-5FB706C651B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AC12BAA-E484-444A-9EF7-82C20370EACE}" type="pres">
      <dgm:prSet presAssocID="{212C815B-4164-4634-A5DC-652B87F1F4AE}" presName="hierRoot2" presStyleCnt="0">
        <dgm:presLayoutVars>
          <dgm:hierBranch val="init"/>
        </dgm:presLayoutVars>
      </dgm:prSet>
      <dgm:spPr/>
    </dgm:pt>
    <dgm:pt modelId="{B2157C83-9989-4BFA-9FC7-1A934B2E0B9C}" type="pres">
      <dgm:prSet presAssocID="{212C815B-4164-4634-A5DC-652B87F1F4AE}" presName="rootComposite" presStyleCnt="0"/>
      <dgm:spPr/>
    </dgm:pt>
    <dgm:pt modelId="{DBFE5925-28B0-475A-93B5-68C50B36DD79}" type="pres">
      <dgm:prSet presAssocID="{212C815B-4164-4634-A5DC-652B87F1F4AE}" presName="rootText" presStyleLbl="node2" presStyleIdx="1" presStyleCnt="2" custScaleX="33647" custScaleY="28953" custLinFactNeighborY="-11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01F9E8-F1AE-4D7B-81D4-A3BE5F59D911}" type="pres">
      <dgm:prSet presAssocID="{212C815B-4164-4634-A5DC-652B87F1F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4D5AE240-EE18-4474-8C7B-D7D6EB3C10DD}" type="pres">
      <dgm:prSet presAssocID="{212C815B-4164-4634-A5DC-652B87F1F4AE}" presName="hierChild4" presStyleCnt="0"/>
      <dgm:spPr/>
    </dgm:pt>
    <dgm:pt modelId="{BBE989F8-0555-422F-97A0-CFE166D749B9}" type="pres">
      <dgm:prSet presAssocID="{212C815B-4164-4634-A5DC-652B87F1F4AE}" presName="hierChild5" presStyleCnt="0"/>
      <dgm:spPr/>
    </dgm:pt>
    <dgm:pt modelId="{063FF4A1-FCC6-40CA-983D-FB8D0F651405}" type="pres">
      <dgm:prSet presAssocID="{4F2E6BAA-BE9B-49AE-9407-CD3E6B56C14E}" presName="hierChild3" presStyleCnt="0"/>
      <dgm:spPr/>
    </dgm:pt>
  </dgm:ptLst>
  <dgm:cxnLst>
    <dgm:cxn modelId="{1CA76BA4-98C6-4C15-8117-2856890654E3}" type="presOf" srcId="{6689D553-A99C-411B-8242-A6103A99E25C}" destId="{5363D349-EDED-4570-9D37-BCC577C40716}" srcOrd="1" destOrd="0" presId="urn:microsoft.com/office/officeart/2005/8/layout/orgChart1"/>
    <dgm:cxn modelId="{3A2039F5-618D-4E95-B826-EEDD84D67AB9}" type="presOf" srcId="{5D2F5839-7B91-495E-A65F-5FB706C651B2}" destId="{AA35AA6B-643B-4069-9EC0-B340A487F2C1}" srcOrd="0" destOrd="0" presId="urn:microsoft.com/office/officeart/2005/8/layout/orgChart1"/>
    <dgm:cxn modelId="{BAD537C6-86DD-47DD-9762-2327DD2127EE}" type="presOf" srcId="{4F2E6BAA-BE9B-49AE-9407-CD3E6B56C14E}" destId="{C57B052B-86BA-4379-8B60-7B29BFBA73A8}" srcOrd="1" destOrd="0" presId="urn:microsoft.com/office/officeart/2005/8/layout/orgChart1"/>
    <dgm:cxn modelId="{2352580E-F046-4581-A750-071387179DDD}" type="presOf" srcId="{4F2E6BAA-BE9B-49AE-9407-CD3E6B56C14E}" destId="{AD388B13-B5C1-4F9A-97FA-7523D21E89AD}" srcOrd="0" destOrd="0" presId="urn:microsoft.com/office/officeart/2005/8/layout/orgChart1"/>
    <dgm:cxn modelId="{568E5101-B100-4A0B-A5A3-CEC66B7C3F0C}" type="presOf" srcId="{212C815B-4164-4634-A5DC-652B87F1F4AE}" destId="{DBFE5925-28B0-475A-93B5-68C50B36DD79}" srcOrd="0" destOrd="0" presId="urn:microsoft.com/office/officeart/2005/8/layout/orgChart1"/>
    <dgm:cxn modelId="{D33B4C25-D924-4D3C-B08D-304E4B9D5E02}" srcId="{140D0814-2AD4-4938-B3E9-56ED1C0F2F47}" destId="{4F2E6BAA-BE9B-49AE-9407-CD3E6B56C14E}" srcOrd="0" destOrd="0" parTransId="{D0EACE97-DCD3-4E94-91D0-F779C294639D}" sibTransId="{49C826B6-0057-41BD-85B0-C4633833ACA7}"/>
    <dgm:cxn modelId="{4A9C4F44-AA08-4823-8ED5-21E5D8BD91E8}" type="presOf" srcId="{BDF9D828-5326-4801-A267-B98DF157912A}" destId="{FC8B869A-092A-4E31-8A21-36B26E5B00EA}" srcOrd="0" destOrd="0" presId="urn:microsoft.com/office/officeart/2005/8/layout/orgChart1"/>
    <dgm:cxn modelId="{C4A9B477-2D37-417B-BA87-BBD0640AFB3D}" srcId="{4F2E6BAA-BE9B-49AE-9407-CD3E6B56C14E}" destId="{6689D553-A99C-411B-8242-A6103A99E25C}" srcOrd="0" destOrd="0" parTransId="{BDF9D828-5326-4801-A267-B98DF157912A}" sibTransId="{AAC607B7-FDBD-4F23-A985-0F5478B5E3A5}"/>
    <dgm:cxn modelId="{1AA9807B-BB90-4472-8FD5-C03B35E1C670}" srcId="{4F2E6BAA-BE9B-49AE-9407-CD3E6B56C14E}" destId="{212C815B-4164-4634-A5DC-652B87F1F4AE}" srcOrd="1" destOrd="0" parTransId="{5D2F5839-7B91-495E-A65F-5FB706C651B2}" sibTransId="{D0F433AE-6B13-4374-8CF5-60E2CEDEFEEC}"/>
    <dgm:cxn modelId="{0A75C123-E03A-46C4-A42D-8A1BE8E77E4E}" type="presOf" srcId="{212C815B-4164-4634-A5DC-652B87F1F4AE}" destId="{6D01F9E8-F1AE-4D7B-81D4-A3BE5F59D911}" srcOrd="1" destOrd="0" presId="urn:microsoft.com/office/officeart/2005/8/layout/orgChart1"/>
    <dgm:cxn modelId="{0199ABD0-F733-45C7-BBE0-D33A1898B03B}" type="presOf" srcId="{140D0814-2AD4-4938-B3E9-56ED1C0F2F47}" destId="{C1B186CB-5CBD-4D78-AE98-163F6A695092}" srcOrd="0" destOrd="0" presId="urn:microsoft.com/office/officeart/2005/8/layout/orgChart1"/>
    <dgm:cxn modelId="{8CB67C4F-5B3D-4E86-AA1D-E96FF0C8BE2A}" type="presOf" srcId="{6689D553-A99C-411B-8242-A6103A99E25C}" destId="{30A29F87-054E-4B9D-822D-D050DC5E8587}" srcOrd="0" destOrd="0" presId="urn:microsoft.com/office/officeart/2005/8/layout/orgChart1"/>
    <dgm:cxn modelId="{BC60E36A-D882-481A-87CA-7DBBCA5413DC}" type="presParOf" srcId="{C1B186CB-5CBD-4D78-AE98-163F6A695092}" destId="{CD16BEBF-A273-4BE7-B750-0D1E8BF8C58D}" srcOrd="0" destOrd="0" presId="urn:microsoft.com/office/officeart/2005/8/layout/orgChart1"/>
    <dgm:cxn modelId="{4B11A011-27B7-46E9-8369-D57DB0C94F4A}" type="presParOf" srcId="{CD16BEBF-A273-4BE7-B750-0D1E8BF8C58D}" destId="{FBC9EB2F-4A9E-45B3-8A52-95B782B934D1}" srcOrd="0" destOrd="0" presId="urn:microsoft.com/office/officeart/2005/8/layout/orgChart1"/>
    <dgm:cxn modelId="{D7593BE1-1267-4D9B-ABCD-8954217F743C}" type="presParOf" srcId="{FBC9EB2F-4A9E-45B3-8A52-95B782B934D1}" destId="{AD388B13-B5C1-4F9A-97FA-7523D21E89AD}" srcOrd="0" destOrd="0" presId="urn:microsoft.com/office/officeart/2005/8/layout/orgChart1"/>
    <dgm:cxn modelId="{B4D741FA-70BF-4B33-84F5-B7954ADE18E4}" type="presParOf" srcId="{FBC9EB2F-4A9E-45B3-8A52-95B782B934D1}" destId="{C57B052B-86BA-4379-8B60-7B29BFBA73A8}" srcOrd="1" destOrd="0" presId="urn:microsoft.com/office/officeart/2005/8/layout/orgChart1"/>
    <dgm:cxn modelId="{4D2FA7BE-DDC7-4AB2-8A57-741EB4F1B16F}" type="presParOf" srcId="{CD16BEBF-A273-4BE7-B750-0D1E8BF8C58D}" destId="{30061F25-C099-4F8D-AF0A-3C61B2F26535}" srcOrd="1" destOrd="0" presId="urn:microsoft.com/office/officeart/2005/8/layout/orgChart1"/>
    <dgm:cxn modelId="{A69A5D7F-5863-4C5A-A010-66C84C4AD0CA}" type="presParOf" srcId="{30061F25-C099-4F8D-AF0A-3C61B2F26535}" destId="{FC8B869A-092A-4E31-8A21-36B26E5B00EA}" srcOrd="0" destOrd="0" presId="urn:microsoft.com/office/officeart/2005/8/layout/orgChart1"/>
    <dgm:cxn modelId="{35674318-CDC4-42E7-8192-BBABCD0E8B17}" type="presParOf" srcId="{30061F25-C099-4F8D-AF0A-3C61B2F26535}" destId="{A2707B88-6D1D-45A7-8DD9-374021CA0554}" srcOrd="1" destOrd="0" presId="urn:microsoft.com/office/officeart/2005/8/layout/orgChart1"/>
    <dgm:cxn modelId="{F215CE87-457B-4B6E-A476-271948A8F1F6}" type="presParOf" srcId="{A2707B88-6D1D-45A7-8DD9-374021CA0554}" destId="{8C5DDDAC-B503-48ED-9385-BA90E8223395}" srcOrd="0" destOrd="0" presId="urn:microsoft.com/office/officeart/2005/8/layout/orgChart1"/>
    <dgm:cxn modelId="{A2E98632-E448-4272-AD04-2B23A6B6DB1E}" type="presParOf" srcId="{8C5DDDAC-B503-48ED-9385-BA90E8223395}" destId="{30A29F87-054E-4B9D-822D-D050DC5E8587}" srcOrd="0" destOrd="0" presId="urn:microsoft.com/office/officeart/2005/8/layout/orgChart1"/>
    <dgm:cxn modelId="{877FEBA5-5907-42A5-93C8-963F6778183E}" type="presParOf" srcId="{8C5DDDAC-B503-48ED-9385-BA90E8223395}" destId="{5363D349-EDED-4570-9D37-BCC577C40716}" srcOrd="1" destOrd="0" presId="urn:microsoft.com/office/officeart/2005/8/layout/orgChart1"/>
    <dgm:cxn modelId="{1509BF03-4A90-4D8A-A5A7-FCCE666E4B44}" type="presParOf" srcId="{A2707B88-6D1D-45A7-8DD9-374021CA0554}" destId="{98FC0E00-1F37-4241-AEF1-2F801C97D15B}" srcOrd="1" destOrd="0" presId="urn:microsoft.com/office/officeart/2005/8/layout/orgChart1"/>
    <dgm:cxn modelId="{0C227C97-276F-4AEE-975D-339D55B9B92F}" type="presParOf" srcId="{A2707B88-6D1D-45A7-8DD9-374021CA0554}" destId="{C3DFFB8F-1095-457E-AA50-749984879DF3}" srcOrd="2" destOrd="0" presId="urn:microsoft.com/office/officeart/2005/8/layout/orgChart1"/>
    <dgm:cxn modelId="{333355B9-3FA7-4C6A-BEEF-012F87817B6D}" type="presParOf" srcId="{30061F25-C099-4F8D-AF0A-3C61B2F26535}" destId="{AA35AA6B-643B-4069-9EC0-B340A487F2C1}" srcOrd="2" destOrd="0" presId="urn:microsoft.com/office/officeart/2005/8/layout/orgChart1"/>
    <dgm:cxn modelId="{AFE437AE-5912-4129-8377-48E3C893C83E}" type="presParOf" srcId="{30061F25-C099-4F8D-AF0A-3C61B2F26535}" destId="{2AC12BAA-E484-444A-9EF7-82C20370EACE}" srcOrd="3" destOrd="0" presId="urn:microsoft.com/office/officeart/2005/8/layout/orgChart1"/>
    <dgm:cxn modelId="{940E69A6-956D-4096-8598-4B681843213D}" type="presParOf" srcId="{2AC12BAA-E484-444A-9EF7-82C20370EACE}" destId="{B2157C83-9989-4BFA-9FC7-1A934B2E0B9C}" srcOrd="0" destOrd="0" presId="urn:microsoft.com/office/officeart/2005/8/layout/orgChart1"/>
    <dgm:cxn modelId="{EDAE3FB0-C023-46BF-BE02-A38D1798BA37}" type="presParOf" srcId="{B2157C83-9989-4BFA-9FC7-1A934B2E0B9C}" destId="{DBFE5925-28B0-475A-93B5-68C50B36DD79}" srcOrd="0" destOrd="0" presId="urn:microsoft.com/office/officeart/2005/8/layout/orgChart1"/>
    <dgm:cxn modelId="{7BA86AED-83D0-4610-B715-6C2AAB30EAA9}" type="presParOf" srcId="{B2157C83-9989-4BFA-9FC7-1A934B2E0B9C}" destId="{6D01F9E8-F1AE-4D7B-81D4-A3BE5F59D911}" srcOrd="1" destOrd="0" presId="urn:microsoft.com/office/officeart/2005/8/layout/orgChart1"/>
    <dgm:cxn modelId="{3FB8C795-11EB-4234-9919-BAF787DD4161}" type="presParOf" srcId="{2AC12BAA-E484-444A-9EF7-82C20370EACE}" destId="{4D5AE240-EE18-4474-8C7B-D7D6EB3C10DD}" srcOrd="1" destOrd="0" presId="urn:microsoft.com/office/officeart/2005/8/layout/orgChart1"/>
    <dgm:cxn modelId="{7AEABB7F-B57C-4C77-BC52-B75396AF865D}" type="presParOf" srcId="{2AC12BAA-E484-444A-9EF7-82C20370EACE}" destId="{BBE989F8-0555-422F-97A0-CFE166D749B9}" srcOrd="2" destOrd="0" presId="urn:microsoft.com/office/officeart/2005/8/layout/orgChart1"/>
    <dgm:cxn modelId="{61FD03B5-B54C-4BA6-B692-92BAB7734DF4}" type="presParOf" srcId="{CD16BEBF-A273-4BE7-B750-0D1E8BF8C58D}" destId="{063FF4A1-FCC6-40CA-983D-FB8D0F651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79256-0133-446B-9777-FF9E72B00D0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0A5A62-510B-403C-BAEF-785A99143779}">
      <dgm:prSet phldrT="[Texto]" custT="1"/>
      <dgm:spPr/>
      <dgm:t>
        <a:bodyPr/>
        <a:lstStyle/>
        <a:p>
          <a:pPr algn="just"/>
          <a:r>
            <a:rPr lang="es-PE" sz="2800" b="0" dirty="0" smtClean="0">
              <a:latin typeface="+mn-lt"/>
            </a:rPr>
            <a:t>La eliminación de documentos es un </a:t>
          </a:r>
          <a:r>
            <a:rPr lang="es-PE" sz="2800" b="0" dirty="0" smtClean="0">
              <a:latin typeface="+mn-lt"/>
            </a:rPr>
            <a:t>procedimiento técnico </a:t>
          </a:r>
          <a:r>
            <a:rPr lang="es-PE" sz="2800" b="0" dirty="0" smtClean="0">
              <a:latin typeface="+mn-lt"/>
            </a:rPr>
            <a:t>archivístico que consiste en la destrucción de los </a:t>
          </a:r>
          <a:r>
            <a:rPr lang="es-PE" sz="2800" b="1" dirty="0" smtClean="0">
              <a:latin typeface="+mn-lt"/>
            </a:rPr>
            <a:t>DOCUMENTOS INNECESARIOS</a:t>
          </a:r>
          <a:r>
            <a:rPr lang="es-PE" sz="2800" b="0" dirty="0" smtClean="0">
              <a:latin typeface="+mn-lt"/>
            </a:rPr>
            <a:t>, autorizados expresamente por el Archivo General de la Nación.</a:t>
          </a:r>
          <a:endParaRPr lang="es-ES" sz="2800" b="0" dirty="0">
            <a:latin typeface="+mn-lt"/>
          </a:endParaRPr>
        </a:p>
      </dgm:t>
    </dgm:pt>
    <dgm:pt modelId="{ACBB0F1D-689B-4DBD-B22B-0892C673B8C3}" type="parTrans" cxnId="{85C94B87-383C-4D8F-82D3-F3DBF671971B}">
      <dgm:prSet/>
      <dgm:spPr/>
      <dgm:t>
        <a:bodyPr/>
        <a:lstStyle/>
        <a:p>
          <a:endParaRPr lang="es-ES"/>
        </a:p>
      </dgm:t>
    </dgm:pt>
    <dgm:pt modelId="{7CE19FBB-3DD3-4376-B944-D1FE5599C4AD}" type="sibTrans" cxnId="{85C94B87-383C-4D8F-82D3-F3DBF671971B}">
      <dgm:prSet/>
      <dgm:spPr/>
      <dgm:t>
        <a:bodyPr/>
        <a:lstStyle/>
        <a:p>
          <a:endParaRPr lang="es-ES"/>
        </a:p>
      </dgm:t>
    </dgm:pt>
    <dgm:pt modelId="{390229BB-586F-4EAA-8EE1-3FF47A64ABD4}">
      <dgm:prSet phldrT="[Texto]" custT="1"/>
      <dgm:spPr/>
      <dgm:t>
        <a:bodyPr/>
        <a:lstStyle/>
        <a:p>
          <a:pPr algn="just"/>
          <a:r>
            <a:rPr lang="es-PE" sz="2000" b="0" dirty="0" smtClean="0">
              <a:latin typeface="+mn-lt"/>
            </a:rPr>
            <a:t>- </a:t>
          </a:r>
          <a:r>
            <a:rPr lang="es-PE" sz="1800" b="0" dirty="0" smtClean="0">
              <a:latin typeface="+mn-lt"/>
            </a:rPr>
            <a:t>La entidad comunica al AGN mediante el Cronograma Anual de Eliminación (31 de marzo).</a:t>
          </a:r>
        </a:p>
        <a:p>
          <a:pPr algn="just"/>
          <a:r>
            <a:rPr lang="es-PE" sz="1800" b="0" dirty="0" smtClean="0">
              <a:latin typeface="+mn-lt"/>
            </a:rPr>
            <a:t>-  Se realiza de acuerdo a los plazos de retención establecidos en el Programa de Control de Documentos.</a:t>
          </a:r>
        </a:p>
        <a:p>
          <a:pPr algn="just"/>
          <a:r>
            <a:rPr lang="es-PE" sz="1800" b="0" dirty="0" smtClean="0">
              <a:latin typeface="+mn-lt"/>
            </a:rPr>
            <a:t>- Las solicitudes son acompañadas con inventarios y muestras documentales.</a:t>
          </a:r>
          <a:endParaRPr lang="es-ES" sz="1800" b="0" dirty="0">
            <a:latin typeface="+mn-lt"/>
          </a:endParaRPr>
        </a:p>
      </dgm:t>
    </dgm:pt>
    <dgm:pt modelId="{31C629C1-4255-478D-AF99-58151FA9CB00}" type="parTrans" cxnId="{8E6CE75F-1C95-4A08-A053-0FDB7E4263C8}">
      <dgm:prSet/>
      <dgm:spPr/>
      <dgm:t>
        <a:bodyPr/>
        <a:lstStyle/>
        <a:p>
          <a:endParaRPr lang="es-ES"/>
        </a:p>
      </dgm:t>
    </dgm:pt>
    <dgm:pt modelId="{00912347-DF80-47AF-B11C-0F2E32408206}" type="sibTrans" cxnId="{8E6CE75F-1C95-4A08-A053-0FDB7E4263C8}">
      <dgm:prSet/>
      <dgm:spPr/>
      <dgm:t>
        <a:bodyPr/>
        <a:lstStyle/>
        <a:p>
          <a:endParaRPr lang="es-ES"/>
        </a:p>
      </dgm:t>
    </dgm:pt>
    <dgm:pt modelId="{3BF93309-9C42-4A77-841E-F9FF05091105}">
      <dgm:prSet phldrT="[Texto]" custT="1"/>
      <dgm:spPr/>
      <dgm:t>
        <a:bodyPr/>
        <a:lstStyle/>
        <a:p>
          <a:pPr algn="just"/>
          <a:r>
            <a:rPr lang="es-ES" sz="1800" b="0" dirty="0" smtClean="0">
              <a:latin typeface="+mn-lt"/>
            </a:rPr>
            <a:t>- Se aplica para las entidades que no cuentan con el Programa de Control de documentos.</a:t>
          </a:r>
        </a:p>
        <a:p>
          <a:pPr algn="just"/>
          <a:r>
            <a:rPr lang="es-ES" sz="1800" b="0" dirty="0" smtClean="0">
              <a:latin typeface="+mn-lt"/>
            </a:rPr>
            <a:t>- Informe con opinión favorable del Comité de Evaluación de Documentos (actas del CED), inventarios y muestras documentales.</a:t>
          </a:r>
        </a:p>
      </dgm:t>
    </dgm:pt>
    <dgm:pt modelId="{92D0E316-1D60-436D-B40E-C409FC4B5AA8}" type="sibTrans" cxnId="{B9322E37-8FDC-4984-87D1-95C0F18168DB}">
      <dgm:prSet/>
      <dgm:spPr/>
      <dgm:t>
        <a:bodyPr/>
        <a:lstStyle/>
        <a:p>
          <a:endParaRPr lang="es-ES"/>
        </a:p>
      </dgm:t>
    </dgm:pt>
    <dgm:pt modelId="{25F0F5F0-D5A7-4BDE-88F9-A7AE26CE8632}" type="parTrans" cxnId="{B9322E37-8FDC-4984-87D1-95C0F18168DB}">
      <dgm:prSet/>
      <dgm:spPr/>
      <dgm:t>
        <a:bodyPr/>
        <a:lstStyle/>
        <a:p>
          <a:endParaRPr lang="es-ES"/>
        </a:p>
      </dgm:t>
    </dgm:pt>
    <dgm:pt modelId="{F705CCE2-37CF-4A07-9B2D-4B7F0F933528}" type="pres">
      <dgm:prSet presAssocID="{B8979256-0133-446B-9777-FF9E72B00D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5B2F09A-D41B-4C93-86DB-CB05E85A0B00}" type="pres">
      <dgm:prSet presAssocID="{A00A5A62-510B-403C-BAEF-785A99143779}" presName="vertOne" presStyleCnt="0"/>
      <dgm:spPr/>
    </dgm:pt>
    <dgm:pt modelId="{60FF0913-5270-4E6D-A8EF-ABAEB743B1C7}" type="pres">
      <dgm:prSet presAssocID="{A00A5A62-510B-403C-BAEF-785A99143779}" presName="txOne" presStyleLbl="node0" presStyleIdx="0" presStyleCnt="1" custScaleY="45147" custLinFactNeighborX="370" custLinFactNeighborY="-13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853F42-C2D0-4CC8-9630-725AEA9D80BC}" type="pres">
      <dgm:prSet presAssocID="{A00A5A62-510B-403C-BAEF-785A99143779}" presName="parTransOne" presStyleCnt="0"/>
      <dgm:spPr/>
    </dgm:pt>
    <dgm:pt modelId="{A448615A-9784-4139-B024-5C9D765FBBA2}" type="pres">
      <dgm:prSet presAssocID="{A00A5A62-510B-403C-BAEF-785A99143779}" presName="horzOne" presStyleCnt="0"/>
      <dgm:spPr/>
    </dgm:pt>
    <dgm:pt modelId="{A76D4069-2429-4479-9F38-C8280C690384}" type="pres">
      <dgm:prSet presAssocID="{3BF93309-9C42-4A77-841E-F9FF05091105}" presName="vertTwo" presStyleCnt="0"/>
      <dgm:spPr/>
    </dgm:pt>
    <dgm:pt modelId="{1F4710BA-12F6-447B-B715-3D1092916C3B}" type="pres">
      <dgm:prSet presAssocID="{3BF93309-9C42-4A77-841E-F9FF05091105}" presName="txTwo" presStyleLbl="node2" presStyleIdx="0" presStyleCnt="2" custScaleY="61253" custLinFactX="10405" custLinFactNeighborX="100000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4FDAE2-1857-46A8-9AAA-BBC31A8CE463}" type="pres">
      <dgm:prSet presAssocID="{3BF93309-9C42-4A77-841E-F9FF05091105}" presName="horzTwo" presStyleCnt="0"/>
      <dgm:spPr/>
    </dgm:pt>
    <dgm:pt modelId="{DCA1C4A3-0A27-496E-B16C-BC32016ED170}" type="pres">
      <dgm:prSet presAssocID="{92D0E316-1D60-436D-B40E-C409FC4B5AA8}" presName="sibSpaceTwo" presStyleCnt="0"/>
      <dgm:spPr/>
    </dgm:pt>
    <dgm:pt modelId="{8E973250-F44A-4F71-B1C4-499CACBE58F9}" type="pres">
      <dgm:prSet presAssocID="{390229BB-586F-4EAA-8EE1-3FF47A64ABD4}" presName="vertTwo" presStyleCnt="0"/>
      <dgm:spPr/>
    </dgm:pt>
    <dgm:pt modelId="{A1CD0344-2093-4C67-AB54-36111010FD46}" type="pres">
      <dgm:prSet presAssocID="{390229BB-586F-4EAA-8EE1-3FF47A64ABD4}" presName="txTwo" presStyleLbl="node2" presStyleIdx="1" presStyleCnt="2" custScaleY="61604" custLinFactX="-8508" custLinFactNeighborX="-100000" custLinFactNeighborY="12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926174-66CC-46AC-A587-ACBF1A976101}" type="pres">
      <dgm:prSet presAssocID="{390229BB-586F-4EAA-8EE1-3FF47A64ABD4}" presName="horzTwo" presStyleCnt="0"/>
      <dgm:spPr/>
    </dgm:pt>
  </dgm:ptLst>
  <dgm:cxnLst>
    <dgm:cxn modelId="{8E6CE75F-1C95-4A08-A053-0FDB7E4263C8}" srcId="{A00A5A62-510B-403C-BAEF-785A99143779}" destId="{390229BB-586F-4EAA-8EE1-3FF47A64ABD4}" srcOrd="1" destOrd="0" parTransId="{31C629C1-4255-478D-AF99-58151FA9CB00}" sibTransId="{00912347-DF80-47AF-B11C-0F2E32408206}"/>
    <dgm:cxn modelId="{CEC10EB4-CBEC-4C80-A5CD-8CDCC4E04E18}" type="presOf" srcId="{A00A5A62-510B-403C-BAEF-785A99143779}" destId="{60FF0913-5270-4E6D-A8EF-ABAEB743B1C7}" srcOrd="0" destOrd="0" presId="urn:microsoft.com/office/officeart/2005/8/layout/hierarchy4"/>
    <dgm:cxn modelId="{33D350A5-35F0-43AF-B372-F6F2D9FD1F57}" type="presOf" srcId="{390229BB-586F-4EAA-8EE1-3FF47A64ABD4}" destId="{A1CD0344-2093-4C67-AB54-36111010FD46}" srcOrd="0" destOrd="0" presId="urn:microsoft.com/office/officeart/2005/8/layout/hierarchy4"/>
    <dgm:cxn modelId="{B9322E37-8FDC-4984-87D1-95C0F18168DB}" srcId="{A00A5A62-510B-403C-BAEF-785A99143779}" destId="{3BF93309-9C42-4A77-841E-F9FF05091105}" srcOrd="0" destOrd="0" parTransId="{25F0F5F0-D5A7-4BDE-88F9-A7AE26CE8632}" sibTransId="{92D0E316-1D60-436D-B40E-C409FC4B5AA8}"/>
    <dgm:cxn modelId="{85C94B87-383C-4D8F-82D3-F3DBF671971B}" srcId="{B8979256-0133-446B-9777-FF9E72B00D02}" destId="{A00A5A62-510B-403C-BAEF-785A99143779}" srcOrd="0" destOrd="0" parTransId="{ACBB0F1D-689B-4DBD-B22B-0892C673B8C3}" sibTransId="{7CE19FBB-3DD3-4376-B944-D1FE5599C4AD}"/>
    <dgm:cxn modelId="{C0EC07F8-ED73-4F1F-A2D9-1EACE8FE0585}" type="presOf" srcId="{B8979256-0133-446B-9777-FF9E72B00D02}" destId="{F705CCE2-37CF-4A07-9B2D-4B7F0F933528}" srcOrd="0" destOrd="0" presId="urn:microsoft.com/office/officeart/2005/8/layout/hierarchy4"/>
    <dgm:cxn modelId="{B8340796-4EEC-4376-917D-648FE60CA23C}" type="presOf" srcId="{3BF93309-9C42-4A77-841E-F9FF05091105}" destId="{1F4710BA-12F6-447B-B715-3D1092916C3B}" srcOrd="0" destOrd="0" presId="urn:microsoft.com/office/officeart/2005/8/layout/hierarchy4"/>
    <dgm:cxn modelId="{1882512C-B29A-4A24-9021-F28FA7A5E1FF}" type="presParOf" srcId="{F705CCE2-37CF-4A07-9B2D-4B7F0F933528}" destId="{E5B2F09A-D41B-4C93-86DB-CB05E85A0B00}" srcOrd="0" destOrd="0" presId="urn:microsoft.com/office/officeart/2005/8/layout/hierarchy4"/>
    <dgm:cxn modelId="{D8642E56-E070-47CD-B52A-AF75B14B01ED}" type="presParOf" srcId="{E5B2F09A-D41B-4C93-86DB-CB05E85A0B00}" destId="{60FF0913-5270-4E6D-A8EF-ABAEB743B1C7}" srcOrd="0" destOrd="0" presId="urn:microsoft.com/office/officeart/2005/8/layout/hierarchy4"/>
    <dgm:cxn modelId="{DF785426-31C0-4C4D-9788-BDE98BCBC0AF}" type="presParOf" srcId="{E5B2F09A-D41B-4C93-86DB-CB05E85A0B00}" destId="{2F853F42-C2D0-4CC8-9630-725AEA9D80BC}" srcOrd="1" destOrd="0" presId="urn:microsoft.com/office/officeart/2005/8/layout/hierarchy4"/>
    <dgm:cxn modelId="{845A45ED-743E-4633-8037-52B440A79A72}" type="presParOf" srcId="{E5B2F09A-D41B-4C93-86DB-CB05E85A0B00}" destId="{A448615A-9784-4139-B024-5C9D765FBBA2}" srcOrd="2" destOrd="0" presId="urn:microsoft.com/office/officeart/2005/8/layout/hierarchy4"/>
    <dgm:cxn modelId="{E3B4AA47-8B65-4ABB-AFD4-0AC5EC76EC7C}" type="presParOf" srcId="{A448615A-9784-4139-B024-5C9D765FBBA2}" destId="{A76D4069-2429-4479-9F38-C8280C690384}" srcOrd="0" destOrd="0" presId="urn:microsoft.com/office/officeart/2005/8/layout/hierarchy4"/>
    <dgm:cxn modelId="{899AB04B-026C-4591-90DF-ABA0463D62C8}" type="presParOf" srcId="{A76D4069-2429-4479-9F38-C8280C690384}" destId="{1F4710BA-12F6-447B-B715-3D1092916C3B}" srcOrd="0" destOrd="0" presId="urn:microsoft.com/office/officeart/2005/8/layout/hierarchy4"/>
    <dgm:cxn modelId="{7FEF6CE1-B316-4586-86E2-FF54465B182B}" type="presParOf" srcId="{A76D4069-2429-4479-9F38-C8280C690384}" destId="{364FDAE2-1857-46A8-9AAA-BBC31A8CE463}" srcOrd="1" destOrd="0" presId="urn:microsoft.com/office/officeart/2005/8/layout/hierarchy4"/>
    <dgm:cxn modelId="{7B3E7C1F-CC74-4356-A3D0-DED1F2369978}" type="presParOf" srcId="{A448615A-9784-4139-B024-5C9D765FBBA2}" destId="{DCA1C4A3-0A27-496E-B16C-BC32016ED170}" srcOrd="1" destOrd="0" presId="urn:microsoft.com/office/officeart/2005/8/layout/hierarchy4"/>
    <dgm:cxn modelId="{59B0EF59-D218-4D4C-AB68-E5DA7FABD7EC}" type="presParOf" srcId="{A448615A-9784-4139-B024-5C9D765FBBA2}" destId="{8E973250-F44A-4F71-B1C4-499CACBE58F9}" srcOrd="2" destOrd="0" presId="urn:microsoft.com/office/officeart/2005/8/layout/hierarchy4"/>
    <dgm:cxn modelId="{6CABA8F6-F09A-4A96-8254-8728B49607E0}" type="presParOf" srcId="{8E973250-F44A-4F71-B1C4-499CACBE58F9}" destId="{A1CD0344-2093-4C67-AB54-36111010FD46}" srcOrd="0" destOrd="0" presId="urn:microsoft.com/office/officeart/2005/8/layout/hierarchy4"/>
    <dgm:cxn modelId="{E4EA54BA-8B74-468D-9AA7-9345CCC694D5}" type="presParOf" srcId="{8E973250-F44A-4F71-B1C4-499CACBE58F9}" destId="{48926174-66CC-46AC-A587-ACBF1A9761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7C34E-BC1E-4D25-BB96-0E784EA1A1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CC1AAE-B624-4E5A-9B31-D06DC6BF9773}">
      <dgm:prSet/>
      <dgm:spPr/>
      <dgm:t>
        <a:bodyPr/>
        <a:lstStyle/>
        <a:p>
          <a:pPr rtl="0"/>
          <a:r>
            <a:rPr lang="es-PE" dirty="0" smtClean="0"/>
            <a:t>- Aprovechar </a:t>
          </a:r>
          <a:r>
            <a:rPr lang="es-PE" dirty="0" smtClean="0"/>
            <a:t>el </a:t>
          </a:r>
          <a:r>
            <a:rPr lang="es-PE" dirty="0" smtClean="0"/>
            <a:t>espacio físico y los equipos disponibles en el archivo público</a:t>
          </a:r>
          <a:endParaRPr lang="es-PE" dirty="0"/>
        </a:p>
      </dgm:t>
    </dgm:pt>
    <dgm:pt modelId="{76F9A8C0-9137-4727-AE25-16FE06E48579}" type="parTrans" cxnId="{B8B86849-1FD4-4031-A9B2-6828B1D7A754}">
      <dgm:prSet/>
      <dgm:spPr/>
      <dgm:t>
        <a:bodyPr/>
        <a:lstStyle/>
        <a:p>
          <a:endParaRPr lang="es-ES"/>
        </a:p>
      </dgm:t>
    </dgm:pt>
    <dgm:pt modelId="{E6217EB5-B12E-461E-B5AD-051CB4E111A7}" type="sibTrans" cxnId="{B8B86849-1FD4-4031-A9B2-6828B1D7A754}">
      <dgm:prSet/>
      <dgm:spPr/>
      <dgm:t>
        <a:bodyPr/>
        <a:lstStyle/>
        <a:p>
          <a:endParaRPr lang="es-ES"/>
        </a:p>
      </dgm:t>
    </dgm:pt>
    <dgm:pt modelId="{87C059C7-B2AD-4C17-AFDE-642773E317AD}">
      <dgm:prSet/>
      <dgm:spPr/>
      <dgm:t>
        <a:bodyPr/>
        <a:lstStyle/>
        <a:p>
          <a:r>
            <a:rPr lang="es-PE" dirty="0" smtClean="0"/>
            <a:t>- Descongestionar periódicamente los archivos públicos</a:t>
          </a:r>
          <a:endParaRPr lang="es-PE" dirty="0"/>
        </a:p>
      </dgm:t>
    </dgm:pt>
    <dgm:pt modelId="{EB1495BE-5033-45C7-B656-8353CF57C9FB}" type="parTrans" cxnId="{07F71E73-C00D-438E-ADE5-EFF86DA2A8A3}">
      <dgm:prSet/>
      <dgm:spPr/>
      <dgm:t>
        <a:bodyPr/>
        <a:lstStyle/>
        <a:p>
          <a:endParaRPr lang="es-PE"/>
        </a:p>
      </dgm:t>
    </dgm:pt>
    <dgm:pt modelId="{1222A312-766A-46EE-B602-43F23E2DF069}" type="sibTrans" cxnId="{07F71E73-C00D-438E-ADE5-EFF86DA2A8A3}">
      <dgm:prSet/>
      <dgm:spPr/>
      <dgm:t>
        <a:bodyPr/>
        <a:lstStyle/>
        <a:p>
          <a:endParaRPr lang="es-PE"/>
        </a:p>
      </dgm:t>
    </dgm:pt>
    <dgm:pt modelId="{0D64BBF5-69CD-4551-8CC1-90F0A01ED53D}">
      <dgm:prSet/>
      <dgm:spPr/>
      <dgm:t>
        <a:bodyPr/>
        <a:lstStyle/>
        <a:p>
          <a:pPr algn="just"/>
          <a:r>
            <a:rPr lang="es-PE" dirty="0" smtClean="0"/>
            <a:t>- </a:t>
          </a:r>
          <a:r>
            <a:rPr lang="es-ES_tradnl" dirty="0" smtClean="0"/>
            <a:t>Priorizar esfuerzos para el análisis y custodia de aquellos documentos que, por sus características y utilidad, tienen valor permanente.</a:t>
          </a:r>
          <a:endParaRPr lang="es-PE" dirty="0"/>
        </a:p>
      </dgm:t>
    </dgm:pt>
    <dgm:pt modelId="{4F06915F-3C45-4D26-B5F4-BAD1C6437A93}" type="parTrans" cxnId="{770B1DB0-625E-486D-B225-D921814DCBCD}">
      <dgm:prSet/>
      <dgm:spPr/>
      <dgm:t>
        <a:bodyPr/>
        <a:lstStyle/>
        <a:p>
          <a:endParaRPr lang="es-PE"/>
        </a:p>
      </dgm:t>
    </dgm:pt>
    <dgm:pt modelId="{57D0E25D-C7FE-4CFD-9EF5-3603DCFAFEDC}" type="sibTrans" cxnId="{770B1DB0-625E-486D-B225-D921814DCBCD}">
      <dgm:prSet/>
      <dgm:spPr/>
      <dgm:t>
        <a:bodyPr/>
        <a:lstStyle/>
        <a:p>
          <a:endParaRPr lang="es-PE"/>
        </a:p>
      </dgm:t>
    </dgm:pt>
    <dgm:pt modelId="{E94E5256-BFC9-4AE2-B18B-DCFA4B46ADF5}" type="pres">
      <dgm:prSet presAssocID="{9ED7C34E-BC1E-4D25-BB96-0E784EA1A1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6F87A8-D53B-4053-AE85-9C1736EE8A0E}" type="pres">
      <dgm:prSet presAssocID="{87C059C7-B2AD-4C17-AFDE-642773E317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7EE021B-EE69-4178-8B06-A34F7A2C265A}" type="pres">
      <dgm:prSet presAssocID="{1222A312-766A-46EE-B602-43F23E2DF069}" presName="spacer" presStyleCnt="0"/>
      <dgm:spPr/>
    </dgm:pt>
    <dgm:pt modelId="{90376450-37CA-487A-B4C9-F7CC218867BD}" type="pres">
      <dgm:prSet presAssocID="{3BCC1AAE-B624-4E5A-9B31-D06DC6BF97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9694ED-4D12-4FAF-AB84-57B09B2C430B}" type="pres">
      <dgm:prSet presAssocID="{E6217EB5-B12E-461E-B5AD-051CB4E111A7}" presName="spacer" presStyleCnt="0"/>
      <dgm:spPr/>
    </dgm:pt>
    <dgm:pt modelId="{A9B27B77-7DF6-4EC8-938E-BEA5C1454544}" type="pres">
      <dgm:prSet presAssocID="{0D64BBF5-69CD-4551-8CC1-90F0A01ED5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8B86849-1FD4-4031-A9B2-6828B1D7A754}" srcId="{9ED7C34E-BC1E-4D25-BB96-0E784EA1A137}" destId="{3BCC1AAE-B624-4E5A-9B31-D06DC6BF9773}" srcOrd="1" destOrd="0" parTransId="{76F9A8C0-9137-4727-AE25-16FE06E48579}" sibTransId="{E6217EB5-B12E-461E-B5AD-051CB4E111A7}"/>
    <dgm:cxn modelId="{89B4CF5D-C853-4BE5-A333-5AD247BF9FC3}" type="presOf" srcId="{9ED7C34E-BC1E-4D25-BB96-0E784EA1A137}" destId="{E94E5256-BFC9-4AE2-B18B-DCFA4B46ADF5}" srcOrd="0" destOrd="0" presId="urn:microsoft.com/office/officeart/2005/8/layout/vList2"/>
    <dgm:cxn modelId="{07F71E73-C00D-438E-ADE5-EFF86DA2A8A3}" srcId="{9ED7C34E-BC1E-4D25-BB96-0E784EA1A137}" destId="{87C059C7-B2AD-4C17-AFDE-642773E317AD}" srcOrd="0" destOrd="0" parTransId="{EB1495BE-5033-45C7-B656-8353CF57C9FB}" sibTransId="{1222A312-766A-46EE-B602-43F23E2DF069}"/>
    <dgm:cxn modelId="{72632B3A-C945-46DE-801E-3B7CE57C740F}" type="presOf" srcId="{0D64BBF5-69CD-4551-8CC1-90F0A01ED53D}" destId="{A9B27B77-7DF6-4EC8-938E-BEA5C1454544}" srcOrd="0" destOrd="0" presId="urn:microsoft.com/office/officeart/2005/8/layout/vList2"/>
    <dgm:cxn modelId="{770B1DB0-625E-486D-B225-D921814DCBCD}" srcId="{9ED7C34E-BC1E-4D25-BB96-0E784EA1A137}" destId="{0D64BBF5-69CD-4551-8CC1-90F0A01ED53D}" srcOrd="2" destOrd="0" parTransId="{4F06915F-3C45-4D26-B5F4-BAD1C6437A93}" sibTransId="{57D0E25D-C7FE-4CFD-9EF5-3603DCFAFEDC}"/>
    <dgm:cxn modelId="{0C2E0BA7-2969-405E-8E1E-8ACBA5E6A0EA}" type="presOf" srcId="{3BCC1AAE-B624-4E5A-9B31-D06DC6BF9773}" destId="{90376450-37CA-487A-B4C9-F7CC218867BD}" srcOrd="0" destOrd="0" presId="urn:microsoft.com/office/officeart/2005/8/layout/vList2"/>
    <dgm:cxn modelId="{FAF01455-16E1-41E9-9689-48297192AC46}" type="presOf" srcId="{87C059C7-B2AD-4C17-AFDE-642773E317AD}" destId="{466F87A8-D53B-4053-AE85-9C1736EE8A0E}" srcOrd="0" destOrd="0" presId="urn:microsoft.com/office/officeart/2005/8/layout/vList2"/>
    <dgm:cxn modelId="{C26EBBB3-D550-4B88-B1F7-D7864B6F37C3}" type="presParOf" srcId="{E94E5256-BFC9-4AE2-B18B-DCFA4B46ADF5}" destId="{466F87A8-D53B-4053-AE85-9C1736EE8A0E}" srcOrd="0" destOrd="0" presId="urn:microsoft.com/office/officeart/2005/8/layout/vList2"/>
    <dgm:cxn modelId="{A3978E73-4090-45AC-BFDD-9E045388C7E7}" type="presParOf" srcId="{E94E5256-BFC9-4AE2-B18B-DCFA4B46ADF5}" destId="{E7EE021B-EE69-4178-8B06-A34F7A2C265A}" srcOrd="1" destOrd="0" presId="urn:microsoft.com/office/officeart/2005/8/layout/vList2"/>
    <dgm:cxn modelId="{582B6256-12E4-46D2-A6D9-B99A37B7068B}" type="presParOf" srcId="{E94E5256-BFC9-4AE2-B18B-DCFA4B46ADF5}" destId="{90376450-37CA-487A-B4C9-F7CC218867BD}" srcOrd="2" destOrd="0" presId="urn:microsoft.com/office/officeart/2005/8/layout/vList2"/>
    <dgm:cxn modelId="{CB7C6E19-EEFE-4331-AB42-62CC475E6405}" type="presParOf" srcId="{E94E5256-BFC9-4AE2-B18B-DCFA4B46ADF5}" destId="{739694ED-4D12-4FAF-AB84-57B09B2C430B}" srcOrd="3" destOrd="0" presId="urn:microsoft.com/office/officeart/2005/8/layout/vList2"/>
    <dgm:cxn modelId="{108A4A6F-723A-45B6-8C6B-C73AFA51036A}" type="presParOf" srcId="{E94E5256-BFC9-4AE2-B18B-DCFA4B46ADF5}" destId="{A9B27B77-7DF6-4EC8-938E-BEA5C14545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7C34E-BC1E-4D25-BB96-0E784EA1A1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4E5256-BFC9-4AE2-B18B-DCFA4B46ADF5}" type="pres">
      <dgm:prSet presAssocID="{9ED7C34E-BC1E-4D25-BB96-0E784EA1A1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912BF40-DD98-42D2-9F42-88C9BE577966}" type="presOf" srcId="{9ED7C34E-BC1E-4D25-BB96-0E784EA1A137}" destId="{E94E5256-BFC9-4AE2-B18B-DCFA4B46AD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7C34E-BC1E-4D25-BB96-0E784EA1A1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4E5256-BFC9-4AE2-B18B-DCFA4B46ADF5}" type="pres">
      <dgm:prSet presAssocID="{9ED7C34E-BC1E-4D25-BB96-0E784EA1A1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CB38334-69C5-4BF9-8FEB-11406B122D25}" type="presOf" srcId="{9ED7C34E-BC1E-4D25-BB96-0E784EA1A137}" destId="{E94E5256-BFC9-4AE2-B18B-DCFA4B46AD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D7C34E-BC1E-4D25-BB96-0E784EA1A1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4E5256-BFC9-4AE2-B18B-DCFA4B46ADF5}" type="pres">
      <dgm:prSet presAssocID="{9ED7C34E-BC1E-4D25-BB96-0E784EA1A1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FB75052-EE2F-408E-ABDF-59F8D59F7EAD}" type="presOf" srcId="{9ED7C34E-BC1E-4D25-BB96-0E784EA1A137}" destId="{E94E5256-BFC9-4AE2-B18B-DCFA4B46AD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4F1473-DAF4-4098-8E57-4190F9209BC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0B0717D-A08A-4776-A1FE-5865DB610E8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Se identifica las series documentales de valor temporal que hayan cumplido el periodo de retención de acuerdo a normativa</a:t>
          </a:r>
          <a:endParaRPr lang="es-P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BF320-8A6F-434D-B1E1-623754B6CC2E}" type="parTrans" cxnId="{0070C9CA-F77B-4572-8D20-69582EC8BEDD}">
      <dgm:prSet/>
      <dgm:spPr/>
      <dgm:t>
        <a:bodyPr/>
        <a:lstStyle/>
        <a:p>
          <a:endParaRPr lang="es-PE"/>
        </a:p>
      </dgm:t>
    </dgm:pt>
    <dgm:pt modelId="{0D3B6374-B295-455A-AB23-2838E9C55C3E}" type="sibTrans" cxnId="{0070C9CA-F77B-4572-8D20-69582EC8BEDD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s-PE"/>
        </a:p>
      </dgm:t>
    </dgm:pt>
    <dgm:pt modelId="{BFBD1F76-7A21-43B5-B7F0-D62E6E4D9C7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Se registra los documentos en los formularios de eliminación de documentos que consta de Información General e Inventario de Registro</a:t>
          </a:r>
          <a:endParaRPr lang="es-P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34CA1-A836-43EC-8F8E-F665EF40FE60}" type="parTrans" cxnId="{E8B02088-461E-4089-A899-F93C36A745DD}">
      <dgm:prSet/>
      <dgm:spPr/>
      <dgm:t>
        <a:bodyPr/>
        <a:lstStyle/>
        <a:p>
          <a:endParaRPr lang="es-PE"/>
        </a:p>
      </dgm:t>
    </dgm:pt>
    <dgm:pt modelId="{B1B5E1CE-AE7E-47CE-86EB-B8DDF76E6486}" type="sibTrans" cxnId="{E8B02088-461E-4089-A899-F93C36A745DD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s-PE"/>
        </a:p>
      </dgm:t>
    </dgm:pt>
    <dgm:pt modelId="{3C3BC345-962D-4861-B217-F6E54C8650F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Se coloca los documentos en unidades de archivamiento debidamente identificados (sacos de polipropileno) y se extraen las muestras documentales</a:t>
          </a:r>
          <a:endParaRPr lang="es-P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3E45-262D-4A4F-8865-94DD840136F7}" type="parTrans" cxnId="{6DC9F3F4-A830-4D4E-A87F-8EDE4BCE6E34}">
      <dgm:prSet/>
      <dgm:spPr/>
      <dgm:t>
        <a:bodyPr/>
        <a:lstStyle/>
        <a:p>
          <a:endParaRPr lang="es-PE"/>
        </a:p>
      </dgm:t>
    </dgm:pt>
    <dgm:pt modelId="{7562F651-6644-4879-936C-15F97ACA3AE3}" type="sibTrans" cxnId="{6DC9F3F4-A830-4D4E-A87F-8EDE4BCE6E34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s-PE"/>
        </a:p>
      </dgm:t>
    </dgm:pt>
    <dgm:pt modelId="{2A43AD8F-521D-4B48-9224-DA7A824C9A5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r>
            <a:rPr lang="es-PE" sz="1200" dirty="0" smtClean="0">
              <a:latin typeface="Arial" panose="020B0604020202020204" pitchFamily="34" charset="0"/>
              <a:cs typeface="Arial" panose="020B0604020202020204" pitchFamily="34" charset="0"/>
            </a:rPr>
            <a:t>Se elabora el Informe de  propuesta de  eliminación de documentos, el mismo que es remitido al Comité de Evaluación de Documentos</a:t>
          </a:r>
          <a:endParaRPr lang="es-P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083EE-E448-45BC-A746-6E92C52BC7BB}" type="parTrans" cxnId="{E931E071-261B-4A01-BA14-F5F3C6C6429F}">
      <dgm:prSet/>
      <dgm:spPr/>
      <dgm:t>
        <a:bodyPr/>
        <a:lstStyle/>
        <a:p>
          <a:endParaRPr lang="es-PE"/>
        </a:p>
      </dgm:t>
    </dgm:pt>
    <dgm:pt modelId="{BDC4EC34-CCBA-4645-8490-B643987AE419}" type="sibTrans" cxnId="{E931E071-261B-4A01-BA14-F5F3C6C6429F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s-PE"/>
        </a:p>
      </dgm:t>
    </dgm:pt>
    <dgm:pt modelId="{254F2680-E9D1-47D1-97BF-1BC69B6AD1B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r>
            <a:rPr lang="es-PE" sz="1200" dirty="0" smtClean="0">
              <a:latin typeface="Arial" panose="020B0604020202020204" pitchFamily="34" charset="0"/>
              <a:cs typeface="Arial" panose="020B0604020202020204" pitchFamily="34" charset="0"/>
            </a:rPr>
            <a:t>El Comité de Evaluación de Documentos evalúa el informe de valoración,  los inventarios y muestras documentales a eliminar, redactando el Acta del CED en relación a los acuerdos adoptados en la sesión</a:t>
          </a:r>
          <a:endParaRPr lang="es-P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8ECAC-57A8-454A-BF32-DF2A30F6DD23}" type="parTrans" cxnId="{43E1CF7E-E1B1-43D6-85DB-6EDD09906DC9}">
      <dgm:prSet/>
      <dgm:spPr/>
      <dgm:t>
        <a:bodyPr/>
        <a:lstStyle/>
        <a:p>
          <a:endParaRPr lang="es-PE"/>
        </a:p>
      </dgm:t>
    </dgm:pt>
    <dgm:pt modelId="{BE65EBBD-883E-49BB-B77A-DAA188F57479}" type="sibTrans" cxnId="{43E1CF7E-E1B1-43D6-85DB-6EDD09906DC9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s-PE"/>
        </a:p>
      </dgm:t>
    </dgm:pt>
    <dgm:pt modelId="{AAF450BC-4FA5-4BE3-8817-BAEDFCEB5D6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r>
            <a:rPr lang="es-PE" sz="1200" dirty="0" smtClean="0">
              <a:latin typeface="Arial" panose="020B0604020202020204" pitchFamily="34" charset="0"/>
              <a:cs typeface="Arial" panose="020B0604020202020204" pitchFamily="34" charset="0"/>
            </a:rPr>
            <a:t>EN ESPERA DE LA RESOLUCIÓN QUE AUTORIZA LA  ELIMINACIÓN DE DOCUMENTOS</a:t>
          </a:r>
          <a:endParaRPr lang="es-P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D2964-AE43-44DC-B367-B0579945DBF0}" type="parTrans" cxnId="{2156A3B9-71A7-4357-AC35-4D10B09181BB}">
      <dgm:prSet/>
      <dgm:spPr/>
      <dgm:t>
        <a:bodyPr/>
        <a:lstStyle/>
        <a:p>
          <a:endParaRPr lang="es-PE"/>
        </a:p>
      </dgm:t>
    </dgm:pt>
    <dgm:pt modelId="{43A1DD26-C5C0-45AE-BB4C-7EFA9B8CACFC}" type="sibTrans" cxnId="{2156A3B9-71A7-4357-AC35-4D10B09181BB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s-PE"/>
        </a:p>
      </dgm:t>
    </dgm:pt>
    <dgm:pt modelId="{84756909-8066-48B1-8843-3D5B8088C93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Se remite mediante oficio la propuesta de eliminación de documentos al Archivo General de la Nación para su autorización, adjuntando  el  expediente de eliminación de documentos</a:t>
          </a:r>
          <a:endParaRPr lang="es-P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A5428-71D1-49CA-AAC4-B9D734FEF0CB}" type="parTrans" cxnId="{8D46744D-1AED-44F5-B275-CDB293474F1E}">
      <dgm:prSet/>
      <dgm:spPr/>
      <dgm:t>
        <a:bodyPr/>
        <a:lstStyle/>
        <a:p>
          <a:endParaRPr lang="es-PE"/>
        </a:p>
      </dgm:t>
    </dgm:pt>
    <dgm:pt modelId="{718BB822-64BF-4675-989F-9CBA9ED1896F}" type="sibTrans" cxnId="{8D46744D-1AED-44F5-B275-CDB293474F1E}">
      <dgm:prSet/>
      <dgm:spPr>
        <a:solidFill>
          <a:schemeClr val="tx1"/>
        </a:solidFill>
      </dgm:spPr>
      <dgm:t>
        <a:bodyPr/>
        <a:lstStyle/>
        <a:p>
          <a:endParaRPr lang="es-PE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5081C37-0682-43E2-A2CE-B7EB5F5B2447}">
      <dgm:prSet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es-PE" sz="2000" dirty="0" smtClean="0">
              <a:solidFill>
                <a:schemeClr val="accent1">
                  <a:lumMod val="50000"/>
                </a:schemeClr>
              </a:solidFill>
            </a:rPr>
            <a:t>INICIO</a:t>
          </a:r>
          <a:endParaRPr lang="es-PE" sz="2000" dirty="0">
            <a:solidFill>
              <a:schemeClr val="accent1">
                <a:lumMod val="50000"/>
              </a:schemeClr>
            </a:solidFill>
          </a:endParaRPr>
        </a:p>
      </dgm:t>
    </dgm:pt>
    <dgm:pt modelId="{206E8C65-CD16-491C-B5CE-3F5FD7EF3332}" type="parTrans" cxnId="{A2326090-2A47-4169-A810-79761757AE43}">
      <dgm:prSet/>
      <dgm:spPr/>
      <dgm:t>
        <a:bodyPr/>
        <a:lstStyle/>
        <a:p>
          <a:endParaRPr lang="es-PE"/>
        </a:p>
      </dgm:t>
    </dgm:pt>
    <dgm:pt modelId="{27D8772A-571B-48CF-BE6A-15D5ED915161}" type="sibTrans" cxnId="{A2326090-2A47-4169-A810-79761757AE43}">
      <dgm:prSet/>
      <dgm:spPr>
        <a:solidFill>
          <a:schemeClr val="tx1"/>
        </a:solidFill>
      </dgm:spPr>
      <dgm:t>
        <a:bodyPr/>
        <a:lstStyle/>
        <a:p>
          <a:endParaRPr lang="es-PE"/>
        </a:p>
      </dgm:t>
    </dgm:pt>
    <dgm:pt modelId="{56E992AA-0F39-4519-88FF-F790481844AF}" type="pres">
      <dgm:prSet presAssocID="{B44F1473-DAF4-4098-8E57-4190F9209BC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9FEF875E-AFB4-4094-9B00-C3A51BD528AB}" type="pres">
      <dgm:prSet presAssocID="{05081C37-0682-43E2-A2CE-B7EB5F5B2447}" presName="compNode" presStyleCnt="0"/>
      <dgm:spPr/>
    </dgm:pt>
    <dgm:pt modelId="{111D6855-2247-40C3-8123-301191D9C876}" type="pres">
      <dgm:prSet presAssocID="{05081C37-0682-43E2-A2CE-B7EB5F5B2447}" presName="dummyConnPt" presStyleCnt="0"/>
      <dgm:spPr/>
    </dgm:pt>
    <dgm:pt modelId="{E455EF85-95BF-41F1-BAC3-6BE6E201A0B5}" type="pres">
      <dgm:prSet presAssocID="{05081C37-0682-43E2-A2CE-B7EB5F5B2447}" presName="node" presStyleLbl="node1" presStyleIdx="0" presStyleCnt="8" custScaleY="5343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4ECE0E-B321-4A2C-9A67-477DA8003C20}" type="pres">
      <dgm:prSet presAssocID="{27D8772A-571B-48CF-BE6A-15D5ED915161}" presName="sibTrans" presStyleLbl="bgSibTrans2D1" presStyleIdx="0" presStyleCnt="7" custLinFactNeighborX="38295" custLinFactNeighborY="41784"/>
      <dgm:spPr/>
      <dgm:t>
        <a:bodyPr/>
        <a:lstStyle/>
        <a:p>
          <a:endParaRPr lang="es-PE"/>
        </a:p>
      </dgm:t>
    </dgm:pt>
    <dgm:pt modelId="{E89D23F0-307D-4135-9367-FA26D7F93724}" type="pres">
      <dgm:prSet presAssocID="{60B0717D-A08A-4776-A1FE-5865DB610E83}" presName="compNode" presStyleCnt="0"/>
      <dgm:spPr/>
    </dgm:pt>
    <dgm:pt modelId="{7236D11F-F5F7-4988-8C3D-F213D7BF545F}" type="pres">
      <dgm:prSet presAssocID="{60B0717D-A08A-4776-A1FE-5865DB610E83}" presName="dummyConnPt" presStyleCnt="0"/>
      <dgm:spPr/>
    </dgm:pt>
    <dgm:pt modelId="{47687DF5-DCA2-471C-BC23-BBEFE0E80244}" type="pres">
      <dgm:prSet presAssocID="{60B0717D-A08A-4776-A1FE-5865DB610E83}" presName="node" presStyleLbl="node1" presStyleIdx="1" presStyleCnt="8" custScaleX="123298" custScaleY="999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B95B86B-6C7B-4756-9C9C-934D302363B9}" type="pres">
      <dgm:prSet presAssocID="{0D3B6374-B295-455A-AB23-2838E9C55C3E}" presName="sibTrans" presStyleLbl="bgSibTrans2D1" presStyleIdx="1" presStyleCnt="7" custLinFactNeighborX="31255" custLinFactNeighborY="-10055"/>
      <dgm:spPr/>
      <dgm:t>
        <a:bodyPr/>
        <a:lstStyle/>
        <a:p>
          <a:endParaRPr lang="es-ES"/>
        </a:p>
      </dgm:t>
    </dgm:pt>
    <dgm:pt modelId="{532570A0-9E78-4187-AA05-288DD2E217FD}" type="pres">
      <dgm:prSet presAssocID="{BFBD1F76-7A21-43B5-B7F0-D62E6E4D9C7C}" presName="compNode" presStyleCnt="0"/>
      <dgm:spPr/>
    </dgm:pt>
    <dgm:pt modelId="{B538DD4C-0FC5-4795-AB70-48EC46B0B569}" type="pres">
      <dgm:prSet presAssocID="{BFBD1F76-7A21-43B5-B7F0-D62E6E4D9C7C}" presName="dummyConnPt" presStyleCnt="0"/>
      <dgm:spPr/>
    </dgm:pt>
    <dgm:pt modelId="{904C6740-E63D-4D21-82D9-8DB268D11C47}" type="pres">
      <dgm:prSet presAssocID="{BFBD1F76-7A21-43B5-B7F0-D62E6E4D9C7C}" presName="node" presStyleLbl="node1" presStyleIdx="2" presStyleCnt="8" custScaleX="125183" custScaleY="9933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4AFC83-2B99-4848-8CC4-BE3814880153}" type="pres">
      <dgm:prSet presAssocID="{B1B5E1CE-AE7E-47CE-86EB-B8DDF76E6486}" presName="sibTrans" presStyleLbl="bgSibTrans2D1" presStyleIdx="2" presStyleCnt="7"/>
      <dgm:spPr/>
      <dgm:t>
        <a:bodyPr/>
        <a:lstStyle/>
        <a:p>
          <a:endParaRPr lang="es-ES"/>
        </a:p>
      </dgm:t>
    </dgm:pt>
    <dgm:pt modelId="{B44ED6ED-EE37-469A-A4FF-9788F1EA198D}" type="pres">
      <dgm:prSet presAssocID="{3C3BC345-962D-4861-B217-F6E54C8650F3}" presName="compNode" presStyleCnt="0"/>
      <dgm:spPr/>
    </dgm:pt>
    <dgm:pt modelId="{89698F89-6054-49DE-A878-D5C5A0296509}" type="pres">
      <dgm:prSet presAssocID="{3C3BC345-962D-4861-B217-F6E54C8650F3}" presName="dummyConnPt" presStyleCnt="0"/>
      <dgm:spPr/>
    </dgm:pt>
    <dgm:pt modelId="{39795D46-A9F5-42EB-BAC9-5839D94ABC22}" type="pres">
      <dgm:prSet presAssocID="{3C3BC345-962D-4861-B217-F6E54C8650F3}" presName="node" presStyleLbl="node1" presStyleIdx="3" presStyleCnt="8" custScaleX="1232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EB25C2-BE9B-48A4-872B-23CCC0B42315}" type="pres">
      <dgm:prSet presAssocID="{7562F651-6644-4879-936C-15F97ACA3AE3}" presName="sibTrans" presStyleLbl="bgSibTrans2D1" presStyleIdx="3" presStyleCnt="7"/>
      <dgm:spPr/>
      <dgm:t>
        <a:bodyPr/>
        <a:lstStyle/>
        <a:p>
          <a:endParaRPr lang="es-ES"/>
        </a:p>
      </dgm:t>
    </dgm:pt>
    <dgm:pt modelId="{DB1BCC1E-1755-4775-AA4D-E4E2EC95FB05}" type="pres">
      <dgm:prSet presAssocID="{2A43AD8F-521D-4B48-9224-DA7A824C9A5F}" presName="compNode" presStyleCnt="0"/>
      <dgm:spPr/>
    </dgm:pt>
    <dgm:pt modelId="{3A1C19F8-0D57-4074-8342-D08E3C767A14}" type="pres">
      <dgm:prSet presAssocID="{2A43AD8F-521D-4B48-9224-DA7A824C9A5F}" presName="dummyConnPt" presStyleCnt="0"/>
      <dgm:spPr/>
    </dgm:pt>
    <dgm:pt modelId="{F8E934FE-E80F-403F-A564-FED868B90A1B}" type="pres">
      <dgm:prSet presAssocID="{2A43AD8F-521D-4B48-9224-DA7A824C9A5F}" presName="node" presStyleLbl="node1" presStyleIdx="4" presStyleCnt="8" custScaleX="13113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77E9CE-4C8C-4F57-BCAC-A85C2E225F52}" type="pres">
      <dgm:prSet presAssocID="{BDC4EC34-CCBA-4645-8490-B643987AE419}" presName="sibTrans" presStyleLbl="bgSibTrans2D1" presStyleIdx="4" presStyleCnt="7"/>
      <dgm:spPr/>
      <dgm:t>
        <a:bodyPr/>
        <a:lstStyle/>
        <a:p>
          <a:endParaRPr lang="es-ES"/>
        </a:p>
      </dgm:t>
    </dgm:pt>
    <dgm:pt modelId="{04E5E0B0-3E2B-4015-BC9A-32A17B2BBF15}" type="pres">
      <dgm:prSet presAssocID="{254F2680-E9D1-47D1-97BF-1BC69B6AD1B7}" presName="compNode" presStyleCnt="0"/>
      <dgm:spPr/>
    </dgm:pt>
    <dgm:pt modelId="{9141ED08-1EEC-4DF1-9BCB-FDE63330A59E}" type="pres">
      <dgm:prSet presAssocID="{254F2680-E9D1-47D1-97BF-1BC69B6AD1B7}" presName="dummyConnPt" presStyleCnt="0"/>
      <dgm:spPr/>
    </dgm:pt>
    <dgm:pt modelId="{91ADF833-AC9B-40AB-A64A-513462E89EE4}" type="pres">
      <dgm:prSet presAssocID="{254F2680-E9D1-47D1-97BF-1BC69B6AD1B7}" presName="node" presStyleLbl="node1" presStyleIdx="5" presStyleCnt="8" custScaleX="134362" custScaleY="12024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C2ED507-AE9D-4126-BAAF-ACEBC4A25E12}" type="pres">
      <dgm:prSet presAssocID="{BE65EBBD-883E-49BB-B77A-DAA188F57479}" presName="sibTrans" presStyleLbl="bgSibTrans2D1" presStyleIdx="5" presStyleCnt="7" custAng="126444" custLinFactNeighborX="1618" custLinFactNeighborY="11168"/>
      <dgm:spPr/>
      <dgm:t>
        <a:bodyPr/>
        <a:lstStyle/>
        <a:p>
          <a:endParaRPr lang="es-ES"/>
        </a:p>
      </dgm:t>
    </dgm:pt>
    <dgm:pt modelId="{1E164ECD-D3CD-4972-A21E-C3B24FA704C8}" type="pres">
      <dgm:prSet presAssocID="{84756909-8066-48B1-8843-3D5B8088C93B}" presName="compNode" presStyleCnt="0"/>
      <dgm:spPr/>
    </dgm:pt>
    <dgm:pt modelId="{33500DB7-5636-4F54-95CC-09603B1A54DE}" type="pres">
      <dgm:prSet presAssocID="{84756909-8066-48B1-8843-3D5B8088C93B}" presName="dummyConnPt" presStyleCnt="0"/>
      <dgm:spPr/>
    </dgm:pt>
    <dgm:pt modelId="{6D42F3F1-386F-42A5-B03C-41475CD21AA2}" type="pres">
      <dgm:prSet presAssocID="{84756909-8066-48B1-8843-3D5B8088C93B}" presName="node" presStyleLbl="node1" presStyleIdx="6" presStyleCnt="8" custScaleX="13076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439BF6D-2913-4359-A8A6-27E295763C4D}" type="pres">
      <dgm:prSet presAssocID="{718BB822-64BF-4675-989F-9CBA9ED1896F}" presName="sibTrans" presStyleLbl="bgSibTrans2D1" presStyleIdx="6" presStyleCnt="7" custLinFactNeighborX="41102" custLinFactNeighborY="3092"/>
      <dgm:spPr/>
      <dgm:t>
        <a:bodyPr/>
        <a:lstStyle/>
        <a:p>
          <a:endParaRPr lang="es-PE"/>
        </a:p>
      </dgm:t>
    </dgm:pt>
    <dgm:pt modelId="{20D2FFCA-2486-4AAF-9C37-8E9A168E1843}" type="pres">
      <dgm:prSet presAssocID="{AAF450BC-4FA5-4BE3-8817-BAEDFCEB5D63}" presName="compNode" presStyleCnt="0"/>
      <dgm:spPr/>
    </dgm:pt>
    <dgm:pt modelId="{6DAA1518-0349-462B-9B4E-EE8228E5611E}" type="pres">
      <dgm:prSet presAssocID="{AAF450BC-4FA5-4BE3-8817-BAEDFCEB5D63}" presName="dummyConnPt" presStyleCnt="0"/>
      <dgm:spPr/>
    </dgm:pt>
    <dgm:pt modelId="{2511D5B4-F2AD-41F5-9F7B-5EC47E8F96B4}" type="pres">
      <dgm:prSet presAssocID="{AAF450BC-4FA5-4BE3-8817-BAEDFCEB5D63}" presName="node" presStyleLbl="node1" presStyleIdx="7" presStyleCnt="8" custScaleX="100100" custScaleY="90314" custLinFactNeighborX="360" custLinFactNeighborY="31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4FAFD90-A818-4493-92D0-BCDC174F0E95}" type="presOf" srcId="{AAF450BC-4FA5-4BE3-8817-BAEDFCEB5D63}" destId="{2511D5B4-F2AD-41F5-9F7B-5EC47E8F96B4}" srcOrd="0" destOrd="0" presId="urn:microsoft.com/office/officeart/2005/8/layout/bProcess4"/>
    <dgm:cxn modelId="{6DC9F3F4-A830-4D4E-A87F-8EDE4BCE6E34}" srcId="{B44F1473-DAF4-4098-8E57-4190F9209BC3}" destId="{3C3BC345-962D-4861-B217-F6E54C8650F3}" srcOrd="3" destOrd="0" parTransId="{C7173E45-262D-4A4F-8865-94DD840136F7}" sibTransId="{7562F651-6644-4879-936C-15F97ACA3AE3}"/>
    <dgm:cxn modelId="{F7DD5D32-8920-47E0-A891-F6CC5DF858AF}" type="presOf" srcId="{718BB822-64BF-4675-989F-9CBA9ED1896F}" destId="{3439BF6D-2913-4359-A8A6-27E295763C4D}" srcOrd="0" destOrd="0" presId="urn:microsoft.com/office/officeart/2005/8/layout/bProcess4"/>
    <dgm:cxn modelId="{204CAB5B-01F6-4BF4-85FA-62CC17C75E03}" type="presOf" srcId="{2A43AD8F-521D-4B48-9224-DA7A824C9A5F}" destId="{F8E934FE-E80F-403F-A564-FED868B90A1B}" srcOrd="0" destOrd="0" presId="urn:microsoft.com/office/officeart/2005/8/layout/bProcess4"/>
    <dgm:cxn modelId="{711D5AE2-8B4C-43EB-A882-CE949EB2BD73}" type="presOf" srcId="{254F2680-E9D1-47D1-97BF-1BC69B6AD1B7}" destId="{91ADF833-AC9B-40AB-A64A-513462E89EE4}" srcOrd="0" destOrd="0" presId="urn:microsoft.com/office/officeart/2005/8/layout/bProcess4"/>
    <dgm:cxn modelId="{E8B02088-461E-4089-A899-F93C36A745DD}" srcId="{B44F1473-DAF4-4098-8E57-4190F9209BC3}" destId="{BFBD1F76-7A21-43B5-B7F0-D62E6E4D9C7C}" srcOrd="2" destOrd="0" parTransId="{1B034CA1-A836-43EC-8F8E-F665EF40FE60}" sibTransId="{B1B5E1CE-AE7E-47CE-86EB-B8DDF76E6486}"/>
    <dgm:cxn modelId="{49D420A5-6345-4DD9-A7C8-5FE64AE9FA48}" type="presOf" srcId="{7562F651-6644-4879-936C-15F97ACA3AE3}" destId="{FFEB25C2-BE9B-48A4-872B-23CCC0B42315}" srcOrd="0" destOrd="0" presId="urn:microsoft.com/office/officeart/2005/8/layout/bProcess4"/>
    <dgm:cxn modelId="{0070C9CA-F77B-4572-8D20-69582EC8BEDD}" srcId="{B44F1473-DAF4-4098-8E57-4190F9209BC3}" destId="{60B0717D-A08A-4776-A1FE-5865DB610E83}" srcOrd="1" destOrd="0" parTransId="{C2DBF320-8A6F-434D-B1E1-623754B6CC2E}" sibTransId="{0D3B6374-B295-455A-AB23-2838E9C55C3E}"/>
    <dgm:cxn modelId="{C041BA4D-E836-4827-BF2E-CDF384211958}" type="presOf" srcId="{BFBD1F76-7A21-43B5-B7F0-D62E6E4D9C7C}" destId="{904C6740-E63D-4D21-82D9-8DB268D11C47}" srcOrd="0" destOrd="0" presId="urn:microsoft.com/office/officeart/2005/8/layout/bProcess4"/>
    <dgm:cxn modelId="{1DBF9BBF-D502-44EF-9A12-6F8A1BD1EE14}" type="presOf" srcId="{27D8772A-571B-48CF-BE6A-15D5ED915161}" destId="{7D4ECE0E-B321-4A2C-9A67-477DA8003C20}" srcOrd="0" destOrd="0" presId="urn:microsoft.com/office/officeart/2005/8/layout/bProcess4"/>
    <dgm:cxn modelId="{43E1CF7E-E1B1-43D6-85DB-6EDD09906DC9}" srcId="{B44F1473-DAF4-4098-8E57-4190F9209BC3}" destId="{254F2680-E9D1-47D1-97BF-1BC69B6AD1B7}" srcOrd="5" destOrd="0" parTransId="{21F8ECAC-57A8-454A-BF32-DF2A30F6DD23}" sibTransId="{BE65EBBD-883E-49BB-B77A-DAA188F57479}"/>
    <dgm:cxn modelId="{8D46744D-1AED-44F5-B275-CDB293474F1E}" srcId="{B44F1473-DAF4-4098-8E57-4190F9209BC3}" destId="{84756909-8066-48B1-8843-3D5B8088C93B}" srcOrd="6" destOrd="0" parTransId="{C13A5428-71D1-49CA-AAC4-B9D734FEF0CB}" sibTransId="{718BB822-64BF-4675-989F-9CBA9ED1896F}"/>
    <dgm:cxn modelId="{FB4360FC-645C-4356-8A73-9DEADAF12F95}" type="presOf" srcId="{BDC4EC34-CCBA-4645-8490-B643987AE419}" destId="{C977E9CE-4C8C-4F57-BCAC-A85C2E225F52}" srcOrd="0" destOrd="0" presId="urn:microsoft.com/office/officeart/2005/8/layout/bProcess4"/>
    <dgm:cxn modelId="{DA2E9B79-CB24-4EC4-BEC8-E93C8011C1B2}" type="presOf" srcId="{B44F1473-DAF4-4098-8E57-4190F9209BC3}" destId="{56E992AA-0F39-4519-88FF-F790481844AF}" srcOrd="0" destOrd="0" presId="urn:microsoft.com/office/officeart/2005/8/layout/bProcess4"/>
    <dgm:cxn modelId="{A2326090-2A47-4169-A810-79761757AE43}" srcId="{B44F1473-DAF4-4098-8E57-4190F9209BC3}" destId="{05081C37-0682-43E2-A2CE-B7EB5F5B2447}" srcOrd="0" destOrd="0" parTransId="{206E8C65-CD16-491C-B5CE-3F5FD7EF3332}" sibTransId="{27D8772A-571B-48CF-BE6A-15D5ED915161}"/>
    <dgm:cxn modelId="{CE7BE903-B526-4ADA-8128-A9F91F79DF08}" type="presOf" srcId="{84756909-8066-48B1-8843-3D5B8088C93B}" destId="{6D42F3F1-386F-42A5-B03C-41475CD21AA2}" srcOrd="0" destOrd="0" presId="urn:microsoft.com/office/officeart/2005/8/layout/bProcess4"/>
    <dgm:cxn modelId="{3324D7A0-C63E-4CE5-876F-B62BC38F6307}" type="presOf" srcId="{3C3BC345-962D-4861-B217-F6E54C8650F3}" destId="{39795D46-A9F5-42EB-BAC9-5839D94ABC22}" srcOrd="0" destOrd="0" presId="urn:microsoft.com/office/officeart/2005/8/layout/bProcess4"/>
    <dgm:cxn modelId="{E931E071-261B-4A01-BA14-F5F3C6C6429F}" srcId="{B44F1473-DAF4-4098-8E57-4190F9209BC3}" destId="{2A43AD8F-521D-4B48-9224-DA7A824C9A5F}" srcOrd="4" destOrd="0" parTransId="{3DD083EE-E448-45BC-A746-6E92C52BC7BB}" sibTransId="{BDC4EC34-CCBA-4645-8490-B643987AE419}"/>
    <dgm:cxn modelId="{64ECA3B1-C98A-4AA7-9379-BE47C4C3421C}" type="presOf" srcId="{60B0717D-A08A-4776-A1FE-5865DB610E83}" destId="{47687DF5-DCA2-471C-BC23-BBEFE0E80244}" srcOrd="0" destOrd="0" presId="urn:microsoft.com/office/officeart/2005/8/layout/bProcess4"/>
    <dgm:cxn modelId="{2156A3B9-71A7-4357-AC35-4D10B09181BB}" srcId="{B44F1473-DAF4-4098-8E57-4190F9209BC3}" destId="{AAF450BC-4FA5-4BE3-8817-BAEDFCEB5D63}" srcOrd="7" destOrd="0" parTransId="{473D2964-AE43-44DC-B367-B0579945DBF0}" sibTransId="{43A1DD26-C5C0-45AE-BB4C-7EFA9B8CACFC}"/>
    <dgm:cxn modelId="{BAB35897-9CEF-4376-BDE2-D7A4ADA3E7B3}" type="presOf" srcId="{05081C37-0682-43E2-A2CE-B7EB5F5B2447}" destId="{E455EF85-95BF-41F1-BAC3-6BE6E201A0B5}" srcOrd="0" destOrd="0" presId="urn:microsoft.com/office/officeart/2005/8/layout/bProcess4"/>
    <dgm:cxn modelId="{F11AD737-31CB-4D3E-9486-9C4D9A88F36E}" type="presOf" srcId="{B1B5E1CE-AE7E-47CE-86EB-B8DDF76E6486}" destId="{A54AFC83-2B99-4848-8CC4-BE3814880153}" srcOrd="0" destOrd="0" presId="urn:microsoft.com/office/officeart/2005/8/layout/bProcess4"/>
    <dgm:cxn modelId="{6A68221C-5EB5-4B3C-B05A-5184E4A09B79}" type="presOf" srcId="{0D3B6374-B295-455A-AB23-2838E9C55C3E}" destId="{7B95B86B-6C7B-4756-9C9C-934D302363B9}" srcOrd="0" destOrd="0" presId="urn:microsoft.com/office/officeart/2005/8/layout/bProcess4"/>
    <dgm:cxn modelId="{09763A24-0AE9-4E0F-A52E-A2A8B176261E}" type="presOf" srcId="{BE65EBBD-883E-49BB-B77A-DAA188F57479}" destId="{0C2ED507-AE9D-4126-BAAF-ACEBC4A25E12}" srcOrd="0" destOrd="0" presId="urn:microsoft.com/office/officeart/2005/8/layout/bProcess4"/>
    <dgm:cxn modelId="{EC220FFE-2845-4F4C-9432-5F393C59073C}" type="presParOf" srcId="{56E992AA-0F39-4519-88FF-F790481844AF}" destId="{9FEF875E-AFB4-4094-9B00-C3A51BD528AB}" srcOrd="0" destOrd="0" presId="urn:microsoft.com/office/officeart/2005/8/layout/bProcess4"/>
    <dgm:cxn modelId="{C75B5721-6EE3-4695-BDC8-31B958A6E13C}" type="presParOf" srcId="{9FEF875E-AFB4-4094-9B00-C3A51BD528AB}" destId="{111D6855-2247-40C3-8123-301191D9C876}" srcOrd="0" destOrd="0" presId="urn:microsoft.com/office/officeart/2005/8/layout/bProcess4"/>
    <dgm:cxn modelId="{5B4C4AB1-A8EB-4A16-8D8E-BD470BBE6F8D}" type="presParOf" srcId="{9FEF875E-AFB4-4094-9B00-C3A51BD528AB}" destId="{E455EF85-95BF-41F1-BAC3-6BE6E201A0B5}" srcOrd="1" destOrd="0" presId="urn:microsoft.com/office/officeart/2005/8/layout/bProcess4"/>
    <dgm:cxn modelId="{58052223-92DA-4E4F-BE05-D397B5111A64}" type="presParOf" srcId="{56E992AA-0F39-4519-88FF-F790481844AF}" destId="{7D4ECE0E-B321-4A2C-9A67-477DA8003C20}" srcOrd="1" destOrd="0" presId="urn:microsoft.com/office/officeart/2005/8/layout/bProcess4"/>
    <dgm:cxn modelId="{40DED57A-0D81-4A91-BF79-2B2E14188725}" type="presParOf" srcId="{56E992AA-0F39-4519-88FF-F790481844AF}" destId="{E89D23F0-307D-4135-9367-FA26D7F93724}" srcOrd="2" destOrd="0" presId="urn:microsoft.com/office/officeart/2005/8/layout/bProcess4"/>
    <dgm:cxn modelId="{A02A5E90-782B-45FC-A111-73418D135B8C}" type="presParOf" srcId="{E89D23F0-307D-4135-9367-FA26D7F93724}" destId="{7236D11F-F5F7-4988-8C3D-F213D7BF545F}" srcOrd="0" destOrd="0" presId="urn:microsoft.com/office/officeart/2005/8/layout/bProcess4"/>
    <dgm:cxn modelId="{13B92F47-0346-41CE-9DFD-F4A43F5D7319}" type="presParOf" srcId="{E89D23F0-307D-4135-9367-FA26D7F93724}" destId="{47687DF5-DCA2-471C-BC23-BBEFE0E80244}" srcOrd="1" destOrd="0" presId="urn:microsoft.com/office/officeart/2005/8/layout/bProcess4"/>
    <dgm:cxn modelId="{1E0AC62B-286D-48FA-9F7C-248A1CE645F1}" type="presParOf" srcId="{56E992AA-0F39-4519-88FF-F790481844AF}" destId="{7B95B86B-6C7B-4756-9C9C-934D302363B9}" srcOrd="3" destOrd="0" presId="urn:microsoft.com/office/officeart/2005/8/layout/bProcess4"/>
    <dgm:cxn modelId="{85C7E5AA-2AC2-4CD8-B739-CCF3444DF4D5}" type="presParOf" srcId="{56E992AA-0F39-4519-88FF-F790481844AF}" destId="{532570A0-9E78-4187-AA05-288DD2E217FD}" srcOrd="4" destOrd="0" presId="urn:microsoft.com/office/officeart/2005/8/layout/bProcess4"/>
    <dgm:cxn modelId="{5D159E3D-F926-42FD-BF08-F4FEF0D4379B}" type="presParOf" srcId="{532570A0-9E78-4187-AA05-288DD2E217FD}" destId="{B538DD4C-0FC5-4795-AB70-48EC46B0B569}" srcOrd="0" destOrd="0" presId="urn:microsoft.com/office/officeart/2005/8/layout/bProcess4"/>
    <dgm:cxn modelId="{ADD2B766-DD23-4FBA-873E-9717409FA6D9}" type="presParOf" srcId="{532570A0-9E78-4187-AA05-288DD2E217FD}" destId="{904C6740-E63D-4D21-82D9-8DB268D11C47}" srcOrd="1" destOrd="0" presId="urn:microsoft.com/office/officeart/2005/8/layout/bProcess4"/>
    <dgm:cxn modelId="{00B8727D-3BA9-42C8-81DF-F01B76FA0371}" type="presParOf" srcId="{56E992AA-0F39-4519-88FF-F790481844AF}" destId="{A54AFC83-2B99-4848-8CC4-BE3814880153}" srcOrd="5" destOrd="0" presId="urn:microsoft.com/office/officeart/2005/8/layout/bProcess4"/>
    <dgm:cxn modelId="{CB1B33F9-1F20-4CA6-BC7D-058AB55FBEE0}" type="presParOf" srcId="{56E992AA-0F39-4519-88FF-F790481844AF}" destId="{B44ED6ED-EE37-469A-A4FF-9788F1EA198D}" srcOrd="6" destOrd="0" presId="urn:microsoft.com/office/officeart/2005/8/layout/bProcess4"/>
    <dgm:cxn modelId="{D7334CBA-986A-45DB-9DF4-BBCFB18D5DF3}" type="presParOf" srcId="{B44ED6ED-EE37-469A-A4FF-9788F1EA198D}" destId="{89698F89-6054-49DE-A878-D5C5A0296509}" srcOrd="0" destOrd="0" presId="urn:microsoft.com/office/officeart/2005/8/layout/bProcess4"/>
    <dgm:cxn modelId="{8AA026BD-4E34-4169-8124-0CFDA64897F4}" type="presParOf" srcId="{B44ED6ED-EE37-469A-A4FF-9788F1EA198D}" destId="{39795D46-A9F5-42EB-BAC9-5839D94ABC22}" srcOrd="1" destOrd="0" presId="urn:microsoft.com/office/officeart/2005/8/layout/bProcess4"/>
    <dgm:cxn modelId="{BC5D333A-5121-4A7D-A7C3-1B53ED2BC283}" type="presParOf" srcId="{56E992AA-0F39-4519-88FF-F790481844AF}" destId="{FFEB25C2-BE9B-48A4-872B-23CCC0B42315}" srcOrd="7" destOrd="0" presId="urn:microsoft.com/office/officeart/2005/8/layout/bProcess4"/>
    <dgm:cxn modelId="{81128073-10C6-4495-85BC-01E16F0A47C1}" type="presParOf" srcId="{56E992AA-0F39-4519-88FF-F790481844AF}" destId="{DB1BCC1E-1755-4775-AA4D-E4E2EC95FB05}" srcOrd="8" destOrd="0" presId="urn:microsoft.com/office/officeart/2005/8/layout/bProcess4"/>
    <dgm:cxn modelId="{DBFA297E-875E-453C-9FED-800380186EBD}" type="presParOf" srcId="{DB1BCC1E-1755-4775-AA4D-E4E2EC95FB05}" destId="{3A1C19F8-0D57-4074-8342-D08E3C767A14}" srcOrd="0" destOrd="0" presId="urn:microsoft.com/office/officeart/2005/8/layout/bProcess4"/>
    <dgm:cxn modelId="{2A8994C5-D227-445B-8360-20B5E72C3C95}" type="presParOf" srcId="{DB1BCC1E-1755-4775-AA4D-E4E2EC95FB05}" destId="{F8E934FE-E80F-403F-A564-FED868B90A1B}" srcOrd="1" destOrd="0" presId="urn:microsoft.com/office/officeart/2005/8/layout/bProcess4"/>
    <dgm:cxn modelId="{9DEFD01B-D7AC-4674-A0B4-B98E4BB1FAB0}" type="presParOf" srcId="{56E992AA-0F39-4519-88FF-F790481844AF}" destId="{C977E9CE-4C8C-4F57-BCAC-A85C2E225F52}" srcOrd="9" destOrd="0" presId="urn:microsoft.com/office/officeart/2005/8/layout/bProcess4"/>
    <dgm:cxn modelId="{D0B82D96-BD5F-404A-9554-F99A6C448106}" type="presParOf" srcId="{56E992AA-0F39-4519-88FF-F790481844AF}" destId="{04E5E0B0-3E2B-4015-BC9A-32A17B2BBF15}" srcOrd="10" destOrd="0" presId="urn:microsoft.com/office/officeart/2005/8/layout/bProcess4"/>
    <dgm:cxn modelId="{6A221B97-9E0A-40D4-8647-45AE0DF25415}" type="presParOf" srcId="{04E5E0B0-3E2B-4015-BC9A-32A17B2BBF15}" destId="{9141ED08-1EEC-4DF1-9BCB-FDE63330A59E}" srcOrd="0" destOrd="0" presId="urn:microsoft.com/office/officeart/2005/8/layout/bProcess4"/>
    <dgm:cxn modelId="{8BA9975B-4E29-45BA-8786-614AF868D798}" type="presParOf" srcId="{04E5E0B0-3E2B-4015-BC9A-32A17B2BBF15}" destId="{91ADF833-AC9B-40AB-A64A-513462E89EE4}" srcOrd="1" destOrd="0" presId="urn:microsoft.com/office/officeart/2005/8/layout/bProcess4"/>
    <dgm:cxn modelId="{84EF0AAF-8B94-4218-AE7D-FF4DABFEB5AD}" type="presParOf" srcId="{56E992AA-0F39-4519-88FF-F790481844AF}" destId="{0C2ED507-AE9D-4126-BAAF-ACEBC4A25E12}" srcOrd="11" destOrd="0" presId="urn:microsoft.com/office/officeart/2005/8/layout/bProcess4"/>
    <dgm:cxn modelId="{108BED7C-CB11-47B0-91E5-7EDC007F5421}" type="presParOf" srcId="{56E992AA-0F39-4519-88FF-F790481844AF}" destId="{1E164ECD-D3CD-4972-A21E-C3B24FA704C8}" srcOrd="12" destOrd="0" presId="urn:microsoft.com/office/officeart/2005/8/layout/bProcess4"/>
    <dgm:cxn modelId="{A57C2055-3412-41F2-ABB1-49D9B1A6F289}" type="presParOf" srcId="{1E164ECD-D3CD-4972-A21E-C3B24FA704C8}" destId="{33500DB7-5636-4F54-95CC-09603B1A54DE}" srcOrd="0" destOrd="0" presId="urn:microsoft.com/office/officeart/2005/8/layout/bProcess4"/>
    <dgm:cxn modelId="{9EE69FFA-54D6-4EA6-865B-4553BF4B4117}" type="presParOf" srcId="{1E164ECD-D3CD-4972-A21E-C3B24FA704C8}" destId="{6D42F3F1-386F-42A5-B03C-41475CD21AA2}" srcOrd="1" destOrd="0" presId="urn:microsoft.com/office/officeart/2005/8/layout/bProcess4"/>
    <dgm:cxn modelId="{472D666E-43AF-47AE-B9B4-CF259B466B32}" type="presParOf" srcId="{56E992AA-0F39-4519-88FF-F790481844AF}" destId="{3439BF6D-2913-4359-A8A6-27E295763C4D}" srcOrd="13" destOrd="0" presId="urn:microsoft.com/office/officeart/2005/8/layout/bProcess4"/>
    <dgm:cxn modelId="{634D4E40-27C8-4F35-ABC4-158B88D7D89D}" type="presParOf" srcId="{56E992AA-0F39-4519-88FF-F790481844AF}" destId="{20D2FFCA-2486-4AAF-9C37-8E9A168E1843}" srcOrd="14" destOrd="0" presId="urn:microsoft.com/office/officeart/2005/8/layout/bProcess4"/>
    <dgm:cxn modelId="{90CC5E0E-D41E-49B4-B7E7-0DCC303A2C02}" type="presParOf" srcId="{20D2FFCA-2486-4AAF-9C37-8E9A168E1843}" destId="{6DAA1518-0349-462B-9B4E-EE8228E5611E}" srcOrd="0" destOrd="0" presId="urn:microsoft.com/office/officeart/2005/8/layout/bProcess4"/>
    <dgm:cxn modelId="{BDD505ED-4DF9-442B-9691-412AD75FD1AB}" type="presParOf" srcId="{20D2FFCA-2486-4AAF-9C37-8E9A168E1843}" destId="{2511D5B4-F2AD-41F5-9F7B-5EC47E8F96B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5AA6B-643B-4069-9EC0-B340A487F2C1}">
      <dsp:nvSpPr>
        <dsp:cNvPr id="0" name=""/>
        <dsp:cNvSpPr/>
      </dsp:nvSpPr>
      <dsp:spPr>
        <a:xfrm>
          <a:off x="4076700" y="1763702"/>
          <a:ext cx="2510075" cy="1386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706"/>
              </a:lnTo>
              <a:lnTo>
                <a:pt x="2510075" y="421706"/>
              </a:lnTo>
              <a:lnTo>
                <a:pt x="2510075" y="1386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B869A-092A-4E31-8A21-36B26E5B00EA}">
      <dsp:nvSpPr>
        <dsp:cNvPr id="0" name=""/>
        <dsp:cNvSpPr/>
      </dsp:nvSpPr>
      <dsp:spPr>
        <a:xfrm>
          <a:off x="1566624" y="1763702"/>
          <a:ext cx="2510075" cy="1386290"/>
        </a:xfrm>
        <a:custGeom>
          <a:avLst/>
          <a:gdLst/>
          <a:ahLst/>
          <a:cxnLst/>
          <a:rect l="0" t="0" r="0" b="0"/>
          <a:pathLst>
            <a:path>
              <a:moveTo>
                <a:pt x="2510075" y="0"/>
              </a:moveTo>
              <a:lnTo>
                <a:pt x="2510075" y="421706"/>
              </a:lnTo>
              <a:lnTo>
                <a:pt x="0" y="421706"/>
              </a:lnTo>
              <a:lnTo>
                <a:pt x="0" y="1386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88B13-B5C1-4F9A-97FA-7523D21E89AD}">
      <dsp:nvSpPr>
        <dsp:cNvPr id="0" name=""/>
        <dsp:cNvSpPr/>
      </dsp:nvSpPr>
      <dsp:spPr>
        <a:xfrm>
          <a:off x="1773917" y="2143"/>
          <a:ext cx="4605564" cy="1761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SELECCIÓN DOCUMENTAL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selección documental es un </a:t>
          </a:r>
          <a:r>
            <a:rPr lang="es-ES" sz="1600" b="1" u="sng" kern="1200" dirty="0" smtClean="0"/>
            <a:t>proceso archivístico </a:t>
          </a:r>
          <a:r>
            <a:rPr lang="es-ES" sz="1600" kern="1200" dirty="0" smtClean="0"/>
            <a:t>que consiste en identificar, analizar y evaluar todas la series documentales de una entidad para determinar sus periodos de retención en el Programa de Control de Documentos.</a:t>
          </a:r>
          <a:endParaRPr lang="es-ES" sz="1600" kern="1200" dirty="0"/>
        </a:p>
      </dsp:txBody>
      <dsp:txXfrm>
        <a:off x="1773917" y="2143"/>
        <a:ext cx="4605564" cy="1761559"/>
      </dsp:txXfrm>
    </dsp:sp>
    <dsp:sp modelId="{30A29F87-054E-4B9D-822D-D050DC5E8587}">
      <dsp:nvSpPr>
        <dsp:cNvPr id="0" name=""/>
        <dsp:cNvSpPr/>
      </dsp:nvSpPr>
      <dsp:spPr>
        <a:xfrm>
          <a:off x="21131" y="3149992"/>
          <a:ext cx="3090984" cy="1345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TRANSFERENCIA DE DOCUMENTOS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(programa la trasferencia de documentos de acuerdo </a:t>
          </a:r>
          <a:r>
            <a:rPr lang="es-ES" sz="1400" kern="1200" dirty="0" smtClean="0"/>
            <a:t>al </a:t>
          </a:r>
          <a:r>
            <a:rPr lang="es-ES" sz="1400" kern="1200" dirty="0" smtClean="0"/>
            <a:t>ciclo vital)</a:t>
          </a:r>
          <a:endParaRPr lang="es-ES" sz="1400" kern="1200" dirty="0"/>
        </a:p>
      </dsp:txBody>
      <dsp:txXfrm>
        <a:off x="21131" y="3149992"/>
        <a:ext cx="3090984" cy="1345547"/>
      </dsp:txXfrm>
    </dsp:sp>
    <dsp:sp modelId="{DBFE5925-28B0-475A-93B5-68C50B36DD79}">
      <dsp:nvSpPr>
        <dsp:cNvPr id="0" name=""/>
        <dsp:cNvSpPr/>
      </dsp:nvSpPr>
      <dsp:spPr>
        <a:xfrm>
          <a:off x="5041283" y="3149992"/>
          <a:ext cx="3090984" cy="1329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ELIMINACIÓN DE DOCUMENTOS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(permite la eliminación periódica de los documentos) </a:t>
          </a:r>
          <a:endParaRPr lang="es-ES" sz="1600" kern="1200" dirty="0"/>
        </a:p>
      </dsp:txBody>
      <dsp:txXfrm>
        <a:off x="5041283" y="3149992"/>
        <a:ext cx="3090984" cy="1329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F0913-5270-4E6D-A8EF-ABAEB743B1C7}">
      <dsp:nvSpPr>
        <dsp:cNvPr id="0" name=""/>
        <dsp:cNvSpPr/>
      </dsp:nvSpPr>
      <dsp:spPr>
        <a:xfrm>
          <a:off x="6019" y="0"/>
          <a:ext cx="8147380" cy="1811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0" kern="1200" dirty="0" smtClean="0">
              <a:latin typeface="+mn-lt"/>
            </a:rPr>
            <a:t>La eliminación de documentos es un </a:t>
          </a:r>
          <a:r>
            <a:rPr lang="es-PE" sz="2800" b="0" kern="1200" dirty="0" smtClean="0">
              <a:latin typeface="+mn-lt"/>
            </a:rPr>
            <a:t>procedimiento técnico </a:t>
          </a:r>
          <a:r>
            <a:rPr lang="es-PE" sz="2800" b="0" kern="1200" dirty="0" smtClean="0">
              <a:latin typeface="+mn-lt"/>
            </a:rPr>
            <a:t>archivístico que consiste en la destrucción de los </a:t>
          </a:r>
          <a:r>
            <a:rPr lang="es-PE" sz="2800" b="1" kern="1200" dirty="0" smtClean="0">
              <a:latin typeface="+mn-lt"/>
            </a:rPr>
            <a:t>DOCUMENTOS INNECESARIOS</a:t>
          </a:r>
          <a:r>
            <a:rPr lang="es-PE" sz="2800" b="0" kern="1200" dirty="0" smtClean="0">
              <a:latin typeface="+mn-lt"/>
            </a:rPr>
            <a:t>, autorizados expresamente por el Archivo General de la Nación.</a:t>
          </a:r>
          <a:endParaRPr lang="es-ES" sz="2800" b="0" kern="1200" dirty="0">
            <a:latin typeface="+mn-lt"/>
          </a:endParaRPr>
        </a:p>
      </dsp:txBody>
      <dsp:txXfrm>
        <a:off x="59086" y="53067"/>
        <a:ext cx="8041246" cy="1705696"/>
      </dsp:txXfrm>
    </dsp:sp>
    <dsp:sp modelId="{1F4710BA-12F6-447B-B715-3D1092916C3B}">
      <dsp:nvSpPr>
        <dsp:cNvPr id="0" name=""/>
        <dsp:cNvSpPr/>
      </dsp:nvSpPr>
      <dsp:spPr>
        <a:xfrm>
          <a:off x="4243908" y="2222326"/>
          <a:ext cx="3909491" cy="2458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+mn-lt"/>
            </a:rPr>
            <a:t>- Se aplica para las entidades que no cuentan con el Programa de Control de documentos.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+mn-lt"/>
            </a:rPr>
            <a:t>- Informe con opinión favorable del Comité de Evaluación de Documentos (actas del CED), inventarios y muestras documentales.</a:t>
          </a:r>
        </a:p>
      </dsp:txBody>
      <dsp:txXfrm>
        <a:off x="4315906" y="2294324"/>
        <a:ext cx="3765495" cy="2314197"/>
      </dsp:txXfrm>
    </dsp:sp>
    <dsp:sp modelId="{A1CD0344-2093-4C67-AB54-36111010FD46}">
      <dsp:nvSpPr>
        <dsp:cNvPr id="0" name=""/>
        <dsp:cNvSpPr/>
      </dsp:nvSpPr>
      <dsp:spPr>
        <a:xfrm>
          <a:off x="0" y="2208240"/>
          <a:ext cx="3909491" cy="247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0" kern="1200" dirty="0" smtClean="0">
              <a:latin typeface="+mn-lt"/>
            </a:rPr>
            <a:t>- </a:t>
          </a:r>
          <a:r>
            <a:rPr lang="es-PE" sz="1800" b="0" kern="1200" dirty="0" smtClean="0">
              <a:latin typeface="+mn-lt"/>
            </a:rPr>
            <a:t>La entidad comunica al AGN mediante el Cronograma Anual de Eliminación (31 de marzo).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>
              <a:latin typeface="+mn-lt"/>
            </a:rPr>
            <a:t>-  Se realiza de acuerdo a los plazos de retención establecidos en el Programa de Control de Documentos.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>
              <a:latin typeface="+mn-lt"/>
            </a:rPr>
            <a:t>- Las solicitudes son acompañadas con inventarios y muestras documentales.</a:t>
          </a:r>
          <a:endParaRPr lang="es-ES" sz="1800" b="0" kern="1200" dirty="0">
            <a:latin typeface="+mn-lt"/>
          </a:endParaRPr>
        </a:p>
      </dsp:txBody>
      <dsp:txXfrm>
        <a:off x="72411" y="2280651"/>
        <a:ext cx="3764669" cy="2327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F87A8-D53B-4053-AE85-9C1736EE8A0E}">
      <dsp:nvSpPr>
        <dsp:cNvPr id="0" name=""/>
        <dsp:cNvSpPr/>
      </dsp:nvSpPr>
      <dsp:spPr>
        <a:xfrm>
          <a:off x="0" y="37360"/>
          <a:ext cx="8119791" cy="122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- Descongestionar periódicamente los archivos públicos</a:t>
          </a:r>
          <a:endParaRPr lang="es-PE" sz="2200" kern="1200" dirty="0"/>
        </a:p>
      </dsp:txBody>
      <dsp:txXfrm>
        <a:off x="59995" y="97355"/>
        <a:ext cx="7999801" cy="1109007"/>
      </dsp:txXfrm>
    </dsp:sp>
    <dsp:sp modelId="{90376450-37CA-487A-B4C9-F7CC218867BD}">
      <dsp:nvSpPr>
        <dsp:cNvPr id="0" name=""/>
        <dsp:cNvSpPr/>
      </dsp:nvSpPr>
      <dsp:spPr>
        <a:xfrm>
          <a:off x="0" y="1329717"/>
          <a:ext cx="8119791" cy="122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- Aprovechar </a:t>
          </a:r>
          <a:r>
            <a:rPr lang="es-PE" sz="2200" kern="1200" dirty="0" smtClean="0"/>
            <a:t>el </a:t>
          </a:r>
          <a:r>
            <a:rPr lang="es-PE" sz="2200" kern="1200" dirty="0" smtClean="0"/>
            <a:t>espacio físico y los equipos disponibles en el archivo público</a:t>
          </a:r>
          <a:endParaRPr lang="es-PE" sz="2200" kern="1200" dirty="0"/>
        </a:p>
      </dsp:txBody>
      <dsp:txXfrm>
        <a:off x="59995" y="1389712"/>
        <a:ext cx="7999801" cy="1109007"/>
      </dsp:txXfrm>
    </dsp:sp>
    <dsp:sp modelId="{A9B27B77-7DF6-4EC8-938E-BEA5C1454544}">
      <dsp:nvSpPr>
        <dsp:cNvPr id="0" name=""/>
        <dsp:cNvSpPr/>
      </dsp:nvSpPr>
      <dsp:spPr>
        <a:xfrm>
          <a:off x="0" y="2622074"/>
          <a:ext cx="8119791" cy="122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- </a:t>
          </a:r>
          <a:r>
            <a:rPr lang="es-ES_tradnl" sz="2200" kern="1200" dirty="0" smtClean="0"/>
            <a:t>Priorizar esfuerzos para el análisis y custodia de aquellos documentos que, por sus características y utilidad, tienen valor permanente.</a:t>
          </a:r>
          <a:endParaRPr lang="es-PE" sz="2200" kern="1200" dirty="0"/>
        </a:p>
      </dsp:txBody>
      <dsp:txXfrm>
        <a:off x="59995" y="2682069"/>
        <a:ext cx="7999801" cy="1109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ECE0E-B321-4A2C-9A67-477DA8003C20}">
      <dsp:nvSpPr>
        <dsp:cNvPr id="0" name=""/>
        <dsp:cNvSpPr/>
      </dsp:nvSpPr>
      <dsp:spPr>
        <a:xfrm rot="5400000">
          <a:off x="698240" y="1358927"/>
          <a:ext cx="1161848" cy="17218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EF85-95BF-41F1-BAC3-6BE6E201A0B5}">
      <dsp:nvSpPr>
        <dsp:cNvPr id="0" name=""/>
        <dsp:cNvSpPr/>
      </dsp:nvSpPr>
      <dsp:spPr>
        <a:xfrm>
          <a:off x="447832" y="776216"/>
          <a:ext cx="1913185" cy="6133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accent1">
                  <a:lumMod val="50000"/>
                </a:schemeClr>
              </a:solidFill>
            </a:rPr>
            <a:t>INICIO</a:t>
          </a:r>
          <a:endParaRPr lang="es-PE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5798" y="794182"/>
        <a:ext cx="1877253" cy="577465"/>
      </dsp:txXfrm>
    </dsp:sp>
    <dsp:sp modelId="{7B95B86B-6C7B-4756-9C9C-934D302363B9}">
      <dsp:nvSpPr>
        <dsp:cNvPr id="0" name=""/>
        <dsp:cNvSpPr/>
      </dsp:nvSpPr>
      <dsp:spPr>
        <a:xfrm rot="5400000">
          <a:off x="567391" y="2569898"/>
          <a:ext cx="1423548" cy="172186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87DF5-DCA2-471C-BC23-BBEFE0E80244}">
      <dsp:nvSpPr>
        <dsp:cNvPr id="0" name=""/>
        <dsp:cNvSpPr/>
      </dsp:nvSpPr>
      <dsp:spPr>
        <a:xfrm>
          <a:off x="224965" y="1676592"/>
          <a:ext cx="2358919" cy="11478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identifica las series documentales de valor temporal que hayan cumplido el periodo de retención de acuerdo a normativa</a:t>
          </a:r>
          <a:endParaRPr lang="es-P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586" y="1710213"/>
        <a:ext cx="2291677" cy="1080657"/>
      </dsp:txXfrm>
    </dsp:sp>
    <dsp:sp modelId="{A54AFC83-2B99-4848-8CC4-BE3814880153}">
      <dsp:nvSpPr>
        <dsp:cNvPr id="0" name=""/>
        <dsp:cNvSpPr/>
      </dsp:nvSpPr>
      <dsp:spPr>
        <a:xfrm rot="21595761">
          <a:off x="838948" y="3300812"/>
          <a:ext cx="3104784" cy="172186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C6740-E63D-4D21-82D9-8DB268D11C47}">
      <dsp:nvSpPr>
        <dsp:cNvPr id="0" name=""/>
        <dsp:cNvSpPr/>
      </dsp:nvSpPr>
      <dsp:spPr>
        <a:xfrm>
          <a:off x="206933" y="3111470"/>
          <a:ext cx="2394983" cy="114025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registra los documentos en los formularios de eliminación de documentos que consta de Información General e Inventario de Registro</a:t>
          </a:r>
          <a:endParaRPr lang="es-P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330" y="3144867"/>
        <a:ext cx="2328189" cy="1073460"/>
      </dsp:txXfrm>
    </dsp:sp>
    <dsp:sp modelId="{FFEB25C2-BE9B-48A4-872B-23CCC0B42315}">
      <dsp:nvSpPr>
        <dsp:cNvPr id="0" name=""/>
        <dsp:cNvSpPr/>
      </dsp:nvSpPr>
      <dsp:spPr>
        <a:xfrm rot="16200000">
          <a:off x="3234696" y="2581453"/>
          <a:ext cx="1427356" cy="172186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95D46-A9F5-42EB-BAC9-5839D94ABC22}">
      <dsp:nvSpPr>
        <dsp:cNvPr id="0" name=""/>
        <dsp:cNvSpPr/>
      </dsp:nvSpPr>
      <dsp:spPr>
        <a:xfrm>
          <a:off x="3339104" y="3103813"/>
          <a:ext cx="2358919" cy="11479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coloca los documentos en unidades de archivamiento debidamente identificados (sacos de polipropileno) y se extraen las muestras documentales</a:t>
          </a:r>
          <a:endParaRPr lang="es-P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2725" y="3137434"/>
        <a:ext cx="2291677" cy="1080669"/>
      </dsp:txXfrm>
    </dsp:sp>
    <dsp:sp modelId="{C977E9CE-4C8C-4F57-BCAC-A85C2E225F52}">
      <dsp:nvSpPr>
        <dsp:cNvPr id="0" name=""/>
        <dsp:cNvSpPr/>
      </dsp:nvSpPr>
      <dsp:spPr>
        <a:xfrm rot="16200000">
          <a:off x="3176982" y="1088849"/>
          <a:ext cx="1542786" cy="172186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934FE-E80F-403F-A564-FED868B90A1B}">
      <dsp:nvSpPr>
        <dsp:cNvPr id="0" name=""/>
        <dsp:cNvSpPr/>
      </dsp:nvSpPr>
      <dsp:spPr>
        <a:xfrm>
          <a:off x="3264127" y="1668924"/>
          <a:ext cx="2508874" cy="11479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elabora el Informe de  propuesta de  eliminación de documentos, el mismo que es remitido al Comité de Evaluación de Documentos</a:t>
          </a:r>
          <a:endParaRPr lang="es-P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7748" y="1702545"/>
        <a:ext cx="2441632" cy="1080669"/>
      </dsp:txXfrm>
    </dsp:sp>
    <dsp:sp modelId="{0C2ED507-AE9D-4126-BAAF-ACEBC4A25E12}">
      <dsp:nvSpPr>
        <dsp:cNvPr id="0" name=""/>
        <dsp:cNvSpPr/>
      </dsp:nvSpPr>
      <dsp:spPr>
        <a:xfrm>
          <a:off x="4003491" y="274062"/>
          <a:ext cx="3159727" cy="172186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DF833-AC9B-40AB-A64A-513462E89EE4}">
      <dsp:nvSpPr>
        <dsp:cNvPr id="0" name=""/>
        <dsp:cNvSpPr/>
      </dsp:nvSpPr>
      <dsp:spPr>
        <a:xfrm>
          <a:off x="3233267" y="1652"/>
          <a:ext cx="2570594" cy="138029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Comité de Evaluación de Documentos evalúa el informe de valoración,  los inventarios y muestras documentales a eliminar, redactando el Acta del CED en relación a los acuerdos adoptados en la sesión</a:t>
          </a:r>
          <a:endParaRPr lang="es-P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94" y="42079"/>
        <a:ext cx="2489740" cy="1299440"/>
      </dsp:txXfrm>
    </dsp:sp>
    <dsp:sp modelId="{3439BF6D-2913-4359-A8A6-27E295763C4D}">
      <dsp:nvSpPr>
        <dsp:cNvPr id="0" name=""/>
        <dsp:cNvSpPr/>
      </dsp:nvSpPr>
      <dsp:spPr>
        <a:xfrm rot="5395109">
          <a:off x="6999107" y="891815"/>
          <a:ext cx="1379511" cy="17218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2F3F1-386F-42A5-B03C-41475CD21AA2}">
      <dsp:nvSpPr>
        <dsp:cNvPr id="0" name=""/>
        <dsp:cNvSpPr/>
      </dsp:nvSpPr>
      <dsp:spPr>
        <a:xfrm>
          <a:off x="6435213" y="1652"/>
          <a:ext cx="2501853" cy="11479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remite mediante oficio la propuesta de eliminación de documentos al Archivo General de la Nación para su autorización, adjuntando  el  expediente de eliminación de documentos</a:t>
          </a:r>
          <a:endParaRPr lang="es-P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8834" y="35273"/>
        <a:ext cx="2434611" cy="1080669"/>
      </dsp:txXfrm>
    </dsp:sp>
    <dsp:sp modelId="{2511D5B4-F2AD-41F5-9F7B-5EC47E8F96B4}">
      <dsp:nvSpPr>
        <dsp:cNvPr id="0" name=""/>
        <dsp:cNvSpPr/>
      </dsp:nvSpPr>
      <dsp:spPr>
        <a:xfrm>
          <a:off x="6735478" y="1440157"/>
          <a:ext cx="1915098" cy="103672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ESPERA DE LA RESOLUCIÓN QUE AUTORIZA LA  ELIMINACIÓN DE DOCUMENTOS</a:t>
          </a:r>
          <a:endParaRPr lang="es-P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5843" y="1470522"/>
        <a:ext cx="1854368" cy="97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0.18398</cdr:x>
      <cdr:y>0.91189</cdr:y>
    </cdr:from>
    <cdr:to>
      <cdr:x>0.25156</cdr:x>
      <cdr:y>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700089" y="1971674"/>
          <a:ext cx="257174" cy="190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PE" sz="1100"/>
        </a:p>
      </cdr:txBody>
    </cdr:sp>
  </cdr:relSizeAnchor>
  <cdr:relSizeAnchor xmlns:cdr="http://schemas.openxmlformats.org/drawingml/2006/chartDrawing">
    <cdr:from>
      <cdr:x>0.82228</cdr:x>
      <cdr:y>0.89868</cdr:y>
    </cdr:from>
    <cdr:to>
      <cdr:x>0.89237</cdr:x>
      <cdr:y>0.98678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128963" y="1943100"/>
          <a:ext cx="2667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PE" sz="1100"/>
        </a:p>
      </cdr:txBody>
    </cdr:sp>
  </cdr:relSizeAnchor>
  <cdr:relSizeAnchor xmlns:cdr="http://schemas.openxmlformats.org/drawingml/2006/chartDrawing">
    <cdr:from>
      <cdr:x>0.14545</cdr:x>
      <cdr:y>0.83987</cdr:y>
    </cdr:from>
    <cdr:to>
      <cdr:x>0.27651</cdr:x>
      <cdr:y>0.95269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576064" y="1888336"/>
          <a:ext cx="519056" cy="253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E" sz="1400" b="1" dirty="0">
              <a:solidFill>
                <a:schemeClr val="bg1"/>
              </a:solidFill>
            </a:rPr>
            <a:t>2013</a:t>
          </a:r>
        </a:p>
      </cdr:txBody>
    </cdr:sp>
  </cdr:relSizeAnchor>
  <cdr:relSizeAnchor xmlns:cdr="http://schemas.openxmlformats.org/drawingml/2006/chartDrawing">
    <cdr:from>
      <cdr:x>0.36016</cdr:x>
      <cdr:y>0.83987</cdr:y>
    </cdr:from>
    <cdr:to>
      <cdr:x>0.49122</cdr:x>
      <cdr:y>0.95269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1426410" y="1888336"/>
          <a:ext cx="519055" cy="253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400" b="1" dirty="0">
              <a:solidFill>
                <a:schemeClr val="bg1"/>
              </a:solidFill>
            </a:rPr>
            <a:t>2014</a:t>
          </a:r>
        </a:p>
      </cdr:txBody>
    </cdr:sp>
  </cdr:relSizeAnchor>
  <cdr:relSizeAnchor xmlns:cdr="http://schemas.openxmlformats.org/drawingml/2006/chartDrawing">
    <cdr:from>
      <cdr:x>0.57803</cdr:x>
      <cdr:y>0.83987</cdr:y>
    </cdr:from>
    <cdr:to>
      <cdr:x>0.70909</cdr:x>
      <cdr:y>0.95269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2289257" y="1888336"/>
          <a:ext cx="519055" cy="253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400" b="1" dirty="0">
              <a:solidFill>
                <a:schemeClr val="bg1"/>
              </a:solidFill>
            </a:rPr>
            <a:t>2016</a:t>
          </a:r>
        </a:p>
      </cdr:txBody>
    </cdr:sp>
  </cdr:relSizeAnchor>
  <cdr:relSizeAnchor xmlns:cdr="http://schemas.openxmlformats.org/drawingml/2006/chartDrawing">
    <cdr:from>
      <cdr:x>0.80328</cdr:x>
      <cdr:y>0.82857</cdr:y>
    </cdr:from>
    <cdr:to>
      <cdr:x>0.93055</cdr:x>
      <cdr:y>0.95668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3528392" y="2088232"/>
          <a:ext cx="559044" cy="322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400" b="1" dirty="0">
              <a:solidFill>
                <a:schemeClr val="bg1"/>
              </a:solidFill>
            </a:rPr>
            <a:t>2017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62262" cy="349964"/>
          </a:xfrm>
          <a:prstGeom prst="rect">
            <a:avLst/>
          </a:prstGeom>
        </p:spPr>
        <p:txBody>
          <a:bodyPr vert="horz" lIns="89756" tIns="44878" rIns="89756" bIns="44878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672" y="1"/>
            <a:ext cx="3962262" cy="349964"/>
          </a:xfrm>
          <a:prstGeom prst="rect">
            <a:avLst/>
          </a:prstGeom>
        </p:spPr>
        <p:txBody>
          <a:bodyPr vert="horz" lIns="89756" tIns="44878" rIns="89756" bIns="44878" rtlCol="0"/>
          <a:lstStyle>
            <a:lvl1pPr algn="r">
              <a:defRPr sz="1200"/>
            </a:lvl1pPr>
          </a:lstStyle>
          <a:p>
            <a:fld id="{81D6BB7B-70EC-493B-AFEA-B4A6BFA6D457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30275"/>
            <a:ext cx="3962262" cy="349964"/>
          </a:xfrm>
          <a:prstGeom prst="rect">
            <a:avLst/>
          </a:prstGeom>
        </p:spPr>
        <p:txBody>
          <a:bodyPr vert="horz" lIns="89756" tIns="44878" rIns="89756" bIns="44878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672" y="6630275"/>
            <a:ext cx="3962262" cy="349964"/>
          </a:xfrm>
          <a:prstGeom prst="rect">
            <a:avLst/>
          </a:prstGeom>
        </p:spPr>
        <p:txBody>
          <a:bodyPr vert="horz" lIns="89756" tIns="44878" rIns="89756" bIns="44878" rtlCol="0" anchor="b"/>
          <a:lstStyle>
            <a:lvl1pPr algn="r">
              <a:defRPr sz="1200"/>
            </a:lvl1pPr>
          </a:lstStyle>
          <a:p>
            <a:fld id="{B855AEF1-2D3F-4719-9200-15D624B4A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23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62400" cy="349012"/>
          </a:xfrm>
          <a:prstGeom prst="rect">
            <a:avLst/>
          </a:prstGeom>
        </p:spPr>
        <p:txBody>
          <a:bodyPr vert="horz" lIns="91590" tIns="45794" rIns="91590" bIns="4579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9" y="1"/>
            <a:ext cx="3962400" cy="349012"/>
          </a:xfrm>
          <a:prstGeom prst="rect">
            <a:avLst/>
          </a:prstGeom>
        </p:spPr>
        <p:txBody>
          <a:bodyPr vert="horz" lIns="91590" tIns="45794" rIns="91590" bIns="45794" rtlCol="0"/>
          <a:lstStyle>
            <a:lvl1pPr algn="r">
              <a:defRPr sz="1200"/>
            </a:lvl1pPr>
          </a:lstStyle>
          <a:p>
            <a:fld id="{ACDF08CB-2939-49BA-BAC3-52591522C3E8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28925" y="523875"/>
            <a:ext cx="3486150" cy="261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0" tIns="45794" rIns="91590" bIns="4579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315615"/>
            <a:ext cx="7315200" cy="3141107"/>
          </a:xfrm>
          <a:prstGeom prst="rect">
            <a:avLst/>
          </a:prstGeom>
        </p:spPr>
        <p:txBody>
          <a:bodyPr vert="horz" lIns="91590" tIns="45794" rIns="91590" bIns="4579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30017"/>
            <a:ext cx="3962400" cy="349012"/>
          </a:xfrm>
          <a:prstGeom prst="rect">
            <a:avLst/>
          </a:prstGeom>
        </p:spPr>
        <p:txBody>
          <a:bodyPr vert="horz" lIns="91590" tIns="45794" rIns="91590" bIns="4579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9" y="6630017"/>
            <a:ext cx="3962400" cy="349012"/>
          </a:xfrm>
          <a:prstGeom prst="rect">
            <a:avLst/>
          </a:prstGeom>
        </p:spPr>
        <p:txBody>
          <a:bodyPr vert="horz" lIns="91590" tIns="45794" rIns="91590" bIns="45794" rtlCol="0" anchor="b"/>
          <a:lstStyle>
            <a:lvl1pPr algn="r">
              <a:defRPr sz="1200"/>
            </a:lvl1pPr>
          </a:lstStyle>
          <a:p>
            <a:fld id="{B0450EEA-9B16-4474-AFD8-65D877007B5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9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0EEA-9B16-4474-AFD8-65D877007B5E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42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PLANTILLAS PPT FINALES CON NUEVO LOGO-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55976" y="3789040"/>
            <a:ext cx="3744416" cy="115455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3744416" cy="72008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3968" y="5085184"/>
            <a:ext cx="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3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312" y="1268760"/>
            <a:ext cx="576064" cy="4857403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80112" y="1268760"/>
            <a:ext cx="1656184" cy="485740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1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6048672" cy="576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3429000"/>
            <a:ext cx="60486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7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564904"/>
            <a:ext cx="6624736" cy="36004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35696" y="2996952"/>
            <a:ext cx="3164160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2256" y="2996952"/>
            <a:ext cx="3308176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67744" y="2636912"/>
            <a:ext cx="2808312" cy="72008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67744" y="3428999"/>
            <a:ext cx="2733700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48064" y="2636912"/>
            <a:ext cx="2808312" cy="71177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49081" y="3428999"/>
            <a:ext cx="2807295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6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420888"/>
            <a:ext cx="3960440" cy="158417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1" y="2780928"/>
            <a:ext cx="2880320" cy="74240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2564905"/>
            <a:ext cx="3970784" cy="34563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1680" y="3645025"/>
            <a:ext cx="2880320" cy="23762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6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5301208"/>
            <a:ext cx="4464496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7864" y="1844824"/>
            <a:ext cx="4464496" cy="338437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7864" y="5805264"/>
            <a:ext cx="4464496" cy="36591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01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429400" cy="58092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7744" y="3212976"/>
            <a:ext cx="6419056" cy="291318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LANTILLAS PPT FINALES CON NUEVO LOGO-0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6069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27784" y="3356992"/>
            <a:ext cx="6059016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FDEC-8BA7-4214-8ECC-71B555B60C7E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jandro.poma@essalud.gob.p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lejandro.poma@essalud.gob.p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7704" y="2636912"/>
            <a:ext cx="6696744" cy="1658615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ELIMINACIÓN DE DOCUMENTOS EN ESSALUD</a:t>
            </a:r>
            <a:br>
              <a:rPr lang="es-E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4248472" cy="720080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Oficina de Servicios de la Información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Secretaría General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926762" y="6137920"/>
            <a:ext cx="3816424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altLang="es-PE" sz="2400" b="1" dirty="0">
                <a:solidFill>
                  <a:schemeClr val="accent1">
                    <a:lumMod val="50000"/>
                  </a:schemeClr>
                </a:solidFill>
              </a:rPr>
              <a:t>Alejandro Poma Merino</a:t>
            </a:r>
          </a:p>
          <a:p>
            <a:pPr>
              <a:spcBef>
                <a:spcPct val="0"/>
              </a:spcBef>
            </a:pPr>
            <a:r>
              <a:rPr lang="es-PE" altLang="es-PE" sz="18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alejandro.poma@essalud.gob.pe</a:t>
            </a:r>
            <a:r>
              <a:rPr lang="es-PE" altLang="es-PE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altLang="es-PE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magenmedica.com.mx/archivo/imagenes/jpgs/reportjunio2003/exped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6700" r="28342" b="12929"/>
          <a:stretch>
            <a:fillRect/>
          </a:stretch>
        </p:blipFill>
        <p:spPr bwMode="auto">
          <a:xfrm>
            <a:off x="1869094" y="1304091"/>
            <a:ext cx="16097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1631689" y="808807"/>
            <a:ext cx="6624736" cy="360040"/>
          </a:xfrm>
        </p:spPr>
        <p:txBody>
          <a:bodyPr>
            <a:noAutofit/>
          </a:bodyPr>
          <a:lstStyle/>
          <a:p>
            <a:pPr algn="ctr"/>
            <a:r>
              <a:rPr lang="es-PE" altLang="es-PE" sz="2800" b="1" dirty="0">
                <a:solidFill>
                  <a:srgbClr val="00B0F0"/>
                </a:solidFill>
              </a:rPr>
              <a:t>EXPEDIENTE DE ELIMINACIÓN DE DOCUMENTOS</a:t>
            </a:r>
          </a:p>
        </p:txBody>
      </p:sp>
      <p:pic>
        <p:nvPicPr>
          <p:cNvPr id="2048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53" y="1694034"/>
            <a:ext cx="4501281" cy="341685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95" y="2068048"/>
            <a:ext cx="3159192" cy="4024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11560" y="653637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OFICIO DE REMISIÓN </a:t>
            </a:r>
            <a:endParaRPr lang="es-PE" sz="12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1559" y="6165304"/>
            <a:ext cx="3627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ACTA DEL COMITÉ DE EVALUACIÓN DE DOCUMENTOS</a:t>
            </a:r>
            <a:endParaRPr lang="es-PE" sz="1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37846" y="5472263"/>
            <a:ext cx="319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INVENTARIO DE INFORMACIÓN GENERAL</a:t>
            </a:r>
            <a:endParaRPr lang="es-PE" sz="1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02337" y="4653120"/>
            <a:ext cx="319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INVENTARIO - REGISTRO</a:t>
            </a:r>
            <a:endParaRPr lang="es-PE" sz="1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75826" y="2515524"/>
            <a:ext cx="145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MUESTRA DOCUMENTAL</a:t>
            </a:r>
            <a:endParaRPr lang="es-PE" sz="1200" b="1" dirty="0"/>
          </a:p>
        </p:txBody>
      </p:sp>
      <p:sp>
        <p:nvSpPr>
          <p:cNvPr id="2" name="Flecha derecha 1"/>
          <p:cNvSpPr/>
          <p:nvPr/>
        </p:nvSpPr>
        <p:spPr>
          <a:xfrm>
            <a:off x="2483768" y="6573118"/>
            <a:ext cx="3024336" cy="19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lecha derecha 14"/>
          <p:cNvSpPr/>
          <p:nvPr/>
        </p:nvSpPr>
        <p:spPr>
          <a:xfrm flipV="1">
            <a:off x="4164995" y="6229357"/>
            <a:ext cx="623029" cy="212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lecha derecha 15"/>
          <p:cNvSpPr/>
          <p:nvPr/>
        </p:nvSpPr>
        <p:spPr>
          <a:xfrm flipV="1">
            <a:off x="3385483" y="5505489"/>
            <a:ext cx="623029" cy="212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 derecha 16"/>
          <p:cNvSpPr/>
          <p:nvPr/>
        </p:nvSpPr>
        <p:spPr>
          <a:xfrm flipV="1">
            <a:off x="2092406" y="4685148"/>
            <a:ext cx="460147" cy="198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 derecha 17"/>
          <p:cNvSpPr/>
          <p:nvPr/>
        </p:nvSpPr>
        <p:spPr>
          <a:xfrm flipV="1">
            <a:off x="1382862" y="2647192"/>
            <a:ext cx="460147" cy="198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409" y="2570055"/>
            <a:ext cx="2851884" cy="38963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0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20" y="3148515"/>
            <a:ext cx="2838450" cy="35632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PE" altLang="es-PE" sz="3200" b="1" dirty="0">
                <a:solidFill>
                  <a:srgbClr val="00B0F0"/>
                </a:solidFill>
              </a:rPr>
              <a:t>INVENTARIO DE ELIMINACIÓN</a:t>
            </a:r>
            <a:endParaRPr lang="es-ES" altLang="es-PE" sz="3200" b="1" dirty="0">
              <a:solidFill>
                <a:srgbClr val="00B0F0"/>
              </a:solidFill>
            </a:endParaRPr>
          </a:p>
        </p:txBody>
      </p:sp>
      <p:sp>
        <p:nvSpPr>
          <p:cNvPr id="17411" name="3 Marcador de contenido"/>
          <p:cNvSpPr>
            <a:spLocks noGrp="1"/>
          </p:cNvSpPr>
          <p:nvPr>
            <p:ph sz="quarter" idx="1"/>
          </p:nvPr>
        </p:nvSpPr>
        <p:spPr>
          <a:xfrm>
            <a:off x="450850" y="4292600"/>
            <a:ext cx="8153400" cy="2233613"/>
          </a:xfrm>
        </p:spPr>
        <p:txBody>
          <a:bodyPr anchor="ctr">
            <a:normAutofit lnSpcReduction="10000"/>
          </a:bodyPr>
          <a:lstStyle/>
          <a:p>
            <a:pPr marL="179388" indent="-179388" algn="just">
              <a:spcBef>
                <a:spcPct val="0"/>
              </a:spcBef>
              <a:buClrTx/>
              <a:buFont typeface="Tw Cen MT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o denominación del órgano al que depende la unidad orgánica que emite o recibe la serie documental.</a:t>
            </a:r>
          </a:p>
          <a:p>
            <a:pPr marL="179388" indent="-179388" algn="just">
              <a:spcBef>
                <a:spcPct val="0"/>
              </a:spcBef>
              <a:buClrTx/>
              <a:buFont typeface="Tw Cen MT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o denominación de la unidad de organización que emite o recibe la serie documental. </a:t>
            </a:r>
          </a:p>
          <a:p>
            <a:pPr marL="179388" indent="-179388" algn="just">
              <a:spcBef>
                <a:spcPct val="0"/>
              </a:spcBef>
              <a:buClrTx/>
              <a:buFont typeface="Tw Cen MT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 el número correlativo de las unidades de archivamiento de la documentación a eliminarse.</a:t>
            </a:r>
          </a:p>
          <a:p>
            <a:pPr marL="179388" indent="-179388" algn="just">
              <a:spcBef>
                <a:spcPct val="0"/>
              </a:spcBef>
              <a:buClrTx/>
              <a:buFont typeface="Tw Cen MT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Señala detalladamente la serie o las series documentales que conforman cada unidad de archivamiento.</a:t>
            </a:r>
          </a:p>
          <a:p>
            <a:pPr marL="179388" indent="-179388" algn="just">
              <a:spcBef>
                <a:spcPct val="0"/>
              </a:spcBef>
              <a:buClrTx/>
              <a:buFont typeface="Tw Cen MT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 la fecha más antigua y la más reciente de cada una de las series documentales a eliminarse.</a:t>
            </a:r>
          </a:p>
          <a:p>
            <a:pPr marL="179388" indent="-179388" algn="just">
              <a:spcBef>
                <a:spcPct val="0"/>
              </a:spcBef>
              <a:buClrTx/>
              <a:buFont typeface="Tw Cen MT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Anota la información complementaria que sea necesaria para mejor comprensión de la documentación</a:t>
            </a:r>
            <a:r>
              <a:rPr lang="es-PE" altLang="es-P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41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68413"/>
            <a:ext cx="8096250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59632" y="1897087"/>
            <a:ext cx="273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GERENCIA CENTRAL DE FINANZAS</a:t>
            </a:r>
            <a:endParaRPr lang="es-PE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25572" y="2113111"/>
            <a:ext cx="273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SUBGERENCIA DE TESORERÍA</a:t>
            </a:r>
            <a:endParaRPr lang="es-PE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50850" y="2994050"/>
            <a:ext cx="80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01 -300</a:t>
            </a:r>
            <a:endParaRPr lang="es-PE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160806" y="3011500"/>
            <a:ext cx="319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COMPROBANTES DE PAGO </a:t>
            </a:r>
            <a:endParaRPr lang="es-PE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556125" y="3011500"/>
            <a:ext cx="66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1980</a:t>
            </a:r>
            <a:endParaRPr lang="es-PE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64088" y="3011500"/>
            <a:ext cx="66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1999</a:t>
            </a:r>
            <a:endParaRPr lang="es-PE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0850" y="3368490"/>
            <a:ext cx="8807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 smtClean="0"/>
              <a:t>301 -320</a:t>
            </a:r>
            <a:endParaRPr lang="es-PE" sz="13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15616" y="3368490"/>
            <a:ext cx="319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TRANSFERENCIAS DE FONDOS </a:t>
            </a:r>
            <a:endParaRPr lang="es-PE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534401" y="3368490"/>
            <a:ext cx="66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2000</a:t>
            </a:r>
            <a:endParaRPr lang="es-PE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422782" y="3379310"/>
            <a:ext cx="66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2002</a:t>
            </a:r>
            <a:endParaRPr lang="es-PE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45184" y="2994049"/>
            <a:ext cx="225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ORIGINALES Y COPIAS</a:t>
            </a:r>
            <a:endParaRPr lang="es-PE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301985" y="3397378"/>
            <a:ext cx="225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ORIGINALES Y COPIAS</a:t>
            </a:r>
            <a:endParaRPr lang="es-PE" sz="1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84" y="1298482"/>
            <a:ext cx="1080244" cy="5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1043608" y="402847"/>
            <a:ext cx="8785225" cy="576064"/>
          </a:xfrm>
        </p:spPr>
        <p:txBody>
          <a:bodyPr>
            <a:noAutofit/>
          </a:bodyPr>
          <a:lstStyle/>
          <a:p>
            <a:pPr algn="ctr"/>
            <a:r>
              <a:rPr lang="es-PE" altLang="es-PE" sz="2400" b="1" dirty="0">
                <a:solidFill>
                  <a:srgbClr val="00B0F0"/>
                </a:solidFill>
              </a:rPr>
              <a:t>INVENTARIO DE DOCUMENTOS </a:t>
            </a:r>
            <a:r>
              <a:rPr lang="es-PE" altLang="es-PE" sz="2400" b="1" dirty="0" smtClean="0">
                <a:solidFill>
                  <a:srgbClr val="00B0F0"/>
                </a:solidFill>
              </a:rPr>
              <a:t>PARA </a:t>
            </a:r>
            <a:r>
              <a:rPr lang="es-PE" altLang="es-PE" sz="2400" b="1" dirty="0">
                <a:solidFill>
                  <a:srgbClr val="00B0F0"/>
                </a:solidFill>
              </a:rPr>
              <a:t>SU ELIMINACIÓN</a:t>
            </a:r>
            <a:endParaRPr lang="es-ES" altLang="es-PE" sz="2400" b="1" dirty="0">
              <a:solidFill>
                <a:srgbClr val="00B0F0"/>
              </a:solidFill>
            </a:endParaRPr>
          </a:p>
        </p:txBody>
      </p:sp>
      <p:sp>
        <p:nvSpPr>
          <p:cNvPr id="18435" name="3 Marcador de contenido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5080000"/>
          </a:xfrm>
        </p:spPr>
        <p:txBody>
          <a:bodyPr anchor="ctr">
            <a:normAutofit lnSpcReduction="10000"/>
          </a:bodyPr>
          <a:lstStyle/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PE" altLang="es-PE" sz="1400" smtClean="0">
                <a:cs typeface="Arial" panose="020B0604020202020204" pitchFamily="34" charset="0"/>
              </a:rPr>
              <a:t>Nombre o denominación del sector al que depende el Seguro Social de Salud - ESSALUD. como Organismo Público Descentralizado.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PE" altLang="es-PE" sz="1400" smtClean="0">
                <a:cs typeface="Arial" panose="020B0604020202020204" pitchFamily="34" charset="0"/>
              </a:rPr>
              <a:t>Nombre o denominación de la Entidad: Seguro Social de Salud - ESSALUD.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PE" altLang="es-PE" sz="1400" smtClean="0">
                <a:cs typeface="Arial" panose="020B0604020202020204" pitchFamily="34" charset="0"/>
              </a:rPr>
              <a:t>Nombre o denominación del órgano que emite o recibe el documento. 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PE" altLang="es-PE" sz="1400" smtClean="0">
                <a:cs typeface="Arial" panose="020B0604020202020204" pitchFamily="34" charset="0"/>
              </a:rPr>
              <a:t>Nombre de la unidad orgánica cuya documentación se va a eliminar. 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PE" altLang="es-PE" sz="1400" smtClean="0">
                <a:cs typeface="Arial" panose="020B0604020202020204" pitchFamily="34" charset="0"/>
              </a:rPr>
              <a:t>Nombre y apellidos del Jefe del Órgano de Administración de Archivos.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ES" altLang="es-PE" sz="1400" smtClean="0">
                <a:cs typeface="Arial" panose="020B0604020202020204" pitchFamily="34" charset="0"/>
              </a:rPr>
              <a:t>Dirección del órgano de administración de archivos.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ES" altLang="es-PE" sz="1400" smtClean="0">
                <a:cs typeface="Arial" panose="020B0604020202020204" pitchFamily="34" charset="0"/>
              </a:rPr>
              <a:t>Teléfono del órgano de administración de archivos.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ES" altLang="es-PE" sz="1400" smtClean="0">
                <a:cs typeface="Arial" panose="020B0604020202020204" pitchFamily="34" charset="0"/>
              </a:rPr>
              <a:t>Dejar en blanco para ser usado por el Archivo General de la Nación.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ES" altLang="es-PE" sz="1400" smtClean="0">
                <a:cs typeface="Arial" panose="020B0604020202020204" pitchFamily="34" charset="0"/>
              </a:rPr>
              <a:t>Señalar sucintamente las series documentales y sus fechas extremas.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ES" altLang="es-PE" sz="1400" smtClean="0">
                <a:cs typeface="Arial" panose="020B0604020202020204" pitchFamily="34" charset="0"/>
              </a:rPr>
              <a:t>Anotar el número total en metros lineales de los documentos a eliminarse.</a:t>
            </a:r>
          </a:p>
          <a:p>
            <a:pPr marL="179388" indent="-179388" algn="just">
              <a:spcBef>
                <a:spcPct val="0"/>
              </a:spcBef>
              <a:buClr>
                <a:schemeClr val="tx1"/>
              </a:buClr>
              <a:buFont typeface="Tw Cen MT" pitchFamily="34" charset="0"/>
              <a:buAutoNum type="arabicPeriod"/>
            </a:pPr>
            <a:r>
              <a:rPr lang="es-ES" altLang="es-PE" sz="1400" smtClean="0">
                <a:cs typeface="Arial" panose="020B0604020202020204" pitchFamily="34" charset="0"/>
              </a:rPr>
              <a:t>Lugar, fecha y firma del Jefe del Órgano de Administración de Archivos que remite el inventario.</a:t>
            </a:r>
            <a:endParaRPr lang="es-ES" altLang="es-PE" sz="1600" smtClean="0">
              <a:cs typeface="Arial" panose="020B0604020202020204" pitchFamily="34" charset="0"/>
            </a:endParaRPr>
          </a:p>
        </p:txBody>
      </p:sp>
      <p:pic>
        <p:nvPicPr>
          <p:cNvPr id="1843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736"/>
            <a:ext cx="4465637" cy="572112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83568" y="2204864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TRABAJO Y PROMOCIÓN DEL EMPLEO</a:t>
            </a:r>
            <a:endParaRPr lang="es-PE" sz="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83568" y="2420888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SEGURO SOCIAL DE SALUD</a:t>
            </a:r>
            <a:endParaRPr lang="es-PE" sz="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83568" y="2564904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GERENCIA CENTRAL DE FINANZAS</a:t>
            </a:r>
            <a:endParaRPr lang="es-PE" sz="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043608" y="2762041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SUBGERENCIA DE TESORERÍA</a:t>
            </a:r>
            <a:endParaRPr lang="es-PE" sz="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05446" y="3129345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HEIDI CARDENAS ARCE</a:t>
            </a:r>
            <a:endParaRPr lang="es-PE" sz="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19044" y="3284984"/>
            <a:ext cx="154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JIRÓN DOMINGO CUETO N° 120</a:t>
            </a:r>
            <a:endParaRPr lang="es-PE" sz="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5446" y="3482701"/>
            <a:ext cx="154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2656000 – ANEXO 2038</a:t>
            </a:r>
            <a:endParaRPr lang="es-PE" sz="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5446" y="3979790"/>
            <a:ext cx="3195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- COMPROBANTES DE PAGO 1980  AL 1999 </a:t>
            </a:r>
            <a:endParaRPr lang="es-PE" sz="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19044" y="4246408"/>
            <a:ext cx="3195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- TRANSFERENCIAS </a:t>
            </a:r>
            <a:r>
              <a:rPr lang="es-PE" sz="800" dirty="0"/>
              <a:t>DE </a:t>
            </a:r>
            <a:r>
              <a:rPr lang="es-PE" sz="800" dirty="0" smtClean="0"/>
              <a:t>FONDOS 2000 AL 2002 </a:t>
            </a:r>
            <a:endParaRPr lang="es-PE" sz="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02722" y="5110289"/>
            <a:ext cx="2524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224 metros lineales aproximadamente</a:t>
            </a:r>
            <a:endParaRPr lang="es-PE" sz="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02722" y="5592351"/>
            <a:ext cx="2524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/>
              <a:t>Lima, 10 de mayo de 2017</a:t>
            </a:r>
            <a:endParaRPr lang="es-PE" sz="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998910"/>
            <a:ext cx="1924819" cy="44047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077125"/>
            <a:ext cx="108024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6624736" cy="360040"/>
          </a:xfrm>
        </p:spPr>
        <p:txBody>
          <a:bodyPr>
            <a:noAutofit/>
          </a:bodyPr>
          <a:lstStyle/>
          <a:p>
            <a:pPr algn="ctr"/>
            <a:r>
              <a:rPr lang="es-PE" altLang="es-PE" sz="2800" b="1" dirty="0">
                <a:solidFill>
                  <a:srgbClr val="00B0F0"/>
                </a:solidFill>
              </a:rPr>
              <a:t>ACTA DE SESIÓN DEL COMITÉ DE EVALUACIÓN DE DOCUMENTOS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3"/>
            <a:ext cx="3817547" cy="52573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00" y="1484039"/>
            <a:ext cx="3777528" cy="52573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48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2051720" y="343898"/>
            <a:ext cx="6047457" cy="990600"/>
          </a:xfrm>
        </p:spPr>
        <p:txBody>
          <a:bodyPr>
            <a:normAutofit/>
          </a:bodyPr>
          <a:lstStyle/>
          <a:p>
            <a:pPr algn="ctr"/>
            <a:r>
              <a:rPr lang="es-PE" altLang="es-PE" sz="2800" b="1" dirty="0">
                <a:solidFill>
                  <a:srgbClr val="00B0F0"/>
                </a:solidFill>
              </a:rPr>
              <a:t>RESOLUCIÓN DE AUTORIZACIÓN DE ELIMINACIÓN </a:t>
            </a:r>
            <a:r>
              <a:rPr lang="es-PE" altLang="es-PE" sz="2800" b="1" dirty="0" smtClean="0">
                <a:solidFill>
                  <a:srgbClr val="00B0F0"/>
                </a:solidFill>
              </a:rPr>
              <a:t>DEL AGN </a:t>
            </a:r>
            <a:endParaRPr lang="es-PE" altLang="es-PE" sz="2800" b="1" dirty="0">
              <a:solidFill>
                <a:srgbClr val="00B0F0"/>
              </a:solidFill>
            </a:endParaRPr>
          </a:p>
        </p:txBody>
      </p:sp>
      <p:pic>
        <p:nvPicPr>
          <p:cNvPr id="2150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28738"/>
            <a:ext cx="3759200" cy="5262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309688"/>
            <a:ext cx="3924300" cy="5281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12648" y="908720"/>
            <a:ext cx="8153400" cy="84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b="1" dirty="0" smtClean="0">
                <a:solidFill>
                  <a:srgbClr val="00B0F0"/>
                </a:solidFill>
              </a:rPr>
              <a:t>ENTREGA DE DOCUMENTOS AL ARCHIVO GENERAL DE LA NACIÓN</a:t>
            </a:r>
            <a:endParaRPr lang="es-PE" sz="2800" b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2" y="1755304"/>
            <a:ext cx="7655591" cy="4666311"/>
          </a:xfrm>
        </p:spPr>
      </p:pic>
    </p:spTree>
    <p:extLst>
      <p:ext uri="{BB962C8B-B14F-4D97-AF65-F5344CB8AC3E}">
        <p14:creationId xmlns:p14="http://schemas.microsoft.com/office/powerpoint/2010/main" val="33366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6" y="1628800"/>
            <a:ext cx="4205798" cy="4495800"/>
          </a:xfrm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46" y="1628800"/>
            <a:ext cx="4020974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2648" y="908720"/>
            <a:ext cx="8153400" cy="84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b="1" dirty="0" smtClean="0">
                <a:solidFill>
                  <a:srgbClr val="00B0F0"/>
                </a:solidFill>
              </a:rPr>
              <a:t>ENTREGA DE DOCUMENTOS AL ARCHIVO GENERAL DE LA NACIÓN</a:t>
            </a:r>
            <a:endParaRPr lang="es-PE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4464496" cy="702568"/>
          </a:xfrm>
        </p:spPr>
        <p:txBody>
          <a:bodyPr>
            <a:normAutofit fontScale="90000"/>
          </a:bodyPr>
          <a:lstStyle/>
          <a:p>
            <a:pPr algn="ctr"/>
            <a:r>
              <a:rPr lang="es-PE" altLang="es-PE" sz="2800" b="1" dirty="0">
                <a:solidFill>
                  <a:srgbClr val="00B0F0"/>
                </a:solidFill>
              </a:rPr>
              <a:t>ELIMINACIONES </a:t>
            </a:r>
            <a:r>
              <a:rPr lang="es-PE" altLang="es-PE" sz="2800" b="1" dirty="0" smtClean="0">
                <a:solidFill>
                  <a:srgbClr val="00B0F0"/>
                </a:solidFill>
              </a:rPr>
              <a:t>APROBADAS 2013 </a:t>
            </a:r>
            <a:r>
              <a:rPr lang="es-PE" altLang="es-PE" sz="2800" b="1" dirty="0">
                <a:solidFill>
                  <a:srgbClr val="00B0F0"/>
                </a:solidFill>
              </a:rPr>
              <a:t>AL </a:t>
            </a:r>
            <a:r>
              <a:rPr lang="es-PE" altLang="es-PE" sz="2800" b="1" dirty="0" smtClean="0">
                <a:solidFill>
                  <a:srgbClr val="00B0F0"/>
                </a:solidFill>
              </a:rPr>
              <a:t>2017</a:t>
            </a:r>
            <a:endParaRPr lang="es-PE" altLang="es-PE" sz="2800" b="1" dirty="0">
              <a:solidFill>
                <a:srgbClr val="00B0F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49951" y="4077072"/>
            <a:ext cx="20162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/>
              <a:t>8,162 </a:t>
            </a:r>
            <a:r>
              <a:rPr lang="es-PE" dirty="0" smtClean="0"/>
              <a:t>metros lineales eliminados</a:t>
            </a:r>
            <a:endParaRPr lang="es-PE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39138"/>
              </p:ext>
            </p:extLst>
          </p:nvPr>
        </p:nvGraphicFramePr>
        <p:xfrm>
          <a:off x="2339752" y="1648986"/>
          <a:ext cx="4752528" cy="18097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39783116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943130190"/>
                    </a:ext>
                  </a:extLst>
                </a:gridCol>
                <a:gridCol w="1009122">
                  <a:extLst>
                    <a:ext uri="{9D8B030D-6E8A-4147-A177-3AD203B41FA5}">
                      <a16:colId xmlns:a16="http://schemas.microsoft.com/office/drawing/2014/main" xmlns="" val="1231763439"/>
                    </a:ext>
                  </a:extLst>
                </a:gridCol>
                <a:gridCol w="1367142">
                  <a:extLst>
                    <a:ext uri="{9D8B030D-6E8A-4147-A177-3AD203B41FA5}">
                      <a16:colId xmlns:a16="http://schemas.microsoft.com/office/drawing/2014/main" xmlns="" val="281982136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AÑO DE PROPUESTA</a:t>
                      </a:r>
                      <a:endParaRPr lang="es-P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METROS LINEALES PROPUESTOS</a:t>
                      </a:r>
                      <a:endParaRPr lang="es-P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u="none" strike="noStrike">
                          <a:solidFill>
                            <a:schemeClr val="bg1"/>
                          </a:solidFill>
                          <a:effectLst/>
                        </a:rPr>
                        <a:t>AÑO DE APROBACIÓN</a:t>
                      </a:r>
                      <a:endParaRPr lang="es-P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METROS LINEALES ELIMINADOS</a:t>
                      </a:r>
                      <a:endParaRPr lang="es-P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3116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u="none" strike="noStrike" dirty="0">
                          <a:effectLst/>
                        </a:rPr>
                        <a:t>2013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3229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2014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3229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55629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u="none" strike="noStrike">
                          <a:effectLst/>
                        </a:rPr>
                        <a:t>2014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3071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2015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3071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32175497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 dirty="0">
                          <a:effectLst/>
                        </a:rPr>
                        <a:t>2016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375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2016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375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4458911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153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2016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148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4244798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440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2017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440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26927897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2017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340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2017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340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0580438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530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>
                          <a:effectLst/>
                        </a:rPr>
                        <a:t>2017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u="none" strike="noStrike" dirty="0">
                          <a:effectLst/>
                        </a:rPr>
                        <a:t>529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11308596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255668"/>
              </p:ext>
            </p:extLst>
          </p:nvPr>
        </p:nvGraphicFramePr>
        <p:xfrm>
          <a:off x="2123728" y="3789040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768752" cy="720080"/>
          </a:xfrm>
        </p:spPr>
        <p:txBody>
          <a:bodyPr>
            <a:noAutofit/>
          </a:bodyPr>
          <a:lstStyle/>
          <a:p>
            <a:pPr algn="ctr"/>
            <a:r>
              <a:rPr lang="es-PE" altLang="es-PE" sz="2000" b="1" dirty="0" smtClean="0">
                <a:solidFill>
                  <a:srgbClr val="00B0F0"/>
                </a:solidFill>
              </a:rPr>
              <a:t>PROPUESTAS </a:t>
            </a:r>
            <a:r>
              <a:rPr lang="es-PE" altLang="es-PE" sz="2000" b="1" dirty="0">
                <a:solidFill>
                  <a:srgbClr val="00B0F0"/>
                </a:solidFill>
              </a:rPr>
              <a:t>DE ELIMINACIÓN </a:t>
            </a:r>
            <a:r>
              <a:rPr lang="es-PE" altLang="es-PE" sz="2000" b="1" dirty="0" smtClean="0">
                <a:solidFill>
                  <a:srgbClr val="00B0F0"/>
                </a:solidFill>
              </a:rPr>
              <a:t>DE DOCUMENTOS PENDIENTES EN EL ARCHIVO GENERAL </a:t>
            </a:r>
            <a:r>
              <a:rPr lang="es-PE" altLang="es-PE" b="1" dirty="0" smtClean="0">
                <a:solidFill>
                  <a:srgbClr val="00B0F0"/>
                </a:solidFill>
              </a:rPr>
              <a:t>DE</a:t>
            </a:r>
            <a:r>
              <a:rPr lang="es-PE" altLang="es-PE" sz="2000" b="1" dirty="0" smtClean="0">
                <a:solidFill>
                  <a:srgbClr val="00B0F0"/>
                </a:solidFill>
              </a:rPr>
              <a:t> LA NACIÓN </a:t>
            </a:r>
            <a:endParaRPr lang="es-PE" altLang="es-PE" sz="2000" b="1" dirty="0">
              <a:solidFill>
                <a:srgbClr val="00B0F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03848" y="407707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dirty="0" smtClean="0"/>
              <a:t>689 </a:t>
            </a:r>
            <a:r>
              <a:rPr lang="es-PE" sz="2400" dirty="0" smtClean="0"/>
              <a:t>metros lineales pendientes de resolución</a:t>
            </a:r>
            <a:endParaRPr lang="es-PE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71763"/>
              </p:ext>
            </p:extLst>
          </p:nvPr>
        </p:nvGraphicFramePr>
        <p:xfrm>
          <a:off x="451434" y="1682650"/>
          <a:ext cx="8225023" cy="16023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8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5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86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9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PROPUESTA DE ELIMINACIÓN</a:t>
                      </a:r>
                      <a:endParaRPr lang="es-PE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>
                          <a:solidFill>
                            <a:schemeClr val="bg1"/>
                          </a:solidFill>
                          <a:effectLst/>
                        </a:rPr>
                        <a:t>N° DE DOCUMENTO</a:t>
                      </a:r>
                      <a:endParaRPr lang="es-PE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>
                          <a:solidFill>
                            <a:schemeClr val="bg1"/>
                          </a:solidFill>
                          <a:effectLst/>
                        </a:rPr>
                        <a:t>FECHA DEL DOCUMENTO</a:t>
                      </a:r>
                      <a:endParaRPr lang="es-PE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>
                          <a:solidFill>
                            <a:schemeClr val="bg1"/>
                          </a:solidFill>
                          <a:effectLst/>
                        </a:rPr>
                        <a:t>ESTADO</a:t>
                      </a:r>
                      <a:endParaRPr lang="es-PE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>
                          <a:solidFill>
                            <a:schemeClr val="bg1"/>
                          </a:solidFill>
                          <a:effectLst/>
                        </a:rPr>
                        <a:t>METROS LINEALES APROX.</a:t>
                      </a:r>
                      <a:endParaRPr lang="es-PE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DE METROS</a:t>
                      </a:r>
                      <a:endParaRPr lang="es-PE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3ra. Propuesta de eliminación 2017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>
                          <a:effectLst/>
                        </a:rPr>
                        <a:t>Oficio N° 429-SG-ESSALUD-2017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>
                          <a:effectLst/>
                        </a:rPr>
                        <a:t>28/04/2017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</a:t>
                      </a:r>
                      <a:r>
                        <a:rPr lang="es-PE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expediente de eliminación se encuentra por sesionar en el Comité Técnico Nacional de Archivos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315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 smtClean="0">
                          <a:effectLst/>
                        </a:rPr>
                        <a:t>689</a:t>
                      </a:r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s-PE" sz="900" u="none" strike="noStrike" dirty="0">
                          <a:effectLst/>
                        </a:rPr>
                        <a:t> 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>
                          <a:effectLst/>
                        </a:rPr>
                        <a:t>4ta. propuesta de eliminación 2017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Oficio N° 728-SG-ESSALUD-2018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08/08/2017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</a:t>
                      </a:r>
                      <a:r>
                        <a:rPr lang="es-PE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expediente de eliminación se encuentra por sesionar en el Comité Técnico Nacional de Archivos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7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6408712" cy="702568"/>
          </a:xfrm>
        </p:spPr>
        <p:txBody>
          <a:bodyPr>
            <a:normAutofit fontScale="90000"/>
          </a:bodyPr>
          <a:lstStyle/>
          <a:p>
            <a:pPr algn="ctr"/>
            <a:r>
              <a:rPr lang="es-PE" altLang="es-PE" sz="2800" b="1" dirty="0">
                <a:solidFill>
                  <a:srgbClr val="00B0F0"/>
                </a:solidFill>
              </a:rPr>
              <a:t>ELIMINACIONES </a:t>
            </a:r>
            <a:r>
              <a:rPr lang="es-PE" altLang="es-PE" sz="2800" b="1" dirty="0" smtClean="0">
                <a:solidFill>
                  <a:srgbClr val="00B0F0"/>
                </a:solidFill>
              </a:rPr>
              <a:t>REALIZADAS EN EL ARCHIVO CENTRAL DE ESSALUD </a:t>
            </a:r>
            <a:br>
              <a:rPr lang="es-PE" altLang="es-PE" sz="2800" b="1" dirty="0" smtClean="0">
                <a:solidFill>
                  <a:srgbClr val="00B0F0"/>
                </a:solidFill>
              </a:rPr>
            </a:br>
            <a:r>
              <a:rPr lang="es-PE" altLang="es-PE" sz="2800" b="1" dirty="0" smtClean="0">
                <a:solidFill>
                  <a:srgbClr val="00B0F0"/>
                </a:solidFill>
              </a:rPr>
              <a:t>2013 </a:t>
            </a:r>
            <a:r>
              <a:rPr lang="es-PE" altLang="es-PE" sz="2800" b="1" dirty="0">
                <a:solidFill>
                  <a:srgbClr val="00B0F0"/>
                </a:solidFill>
              </a:rPr>
              <a:t>AL </a:t>
            </a:r>
            <a:r>
              <a:rPr lang="es-PE" altLang="es-PE" sz="2800" b="1" dirty="0" smtClean="0">
                <a:solidFill>
                  <a:srgbClr val="00B0F0"/>
                </a:solidFill>
              </a:rPr>
              <a:t>2017</a:t>
            </a:r>
            <a:endParaRPr lang="es-PE" altLang="es-PE" sz="2800" b="1" dirty="0">
              <a:solidFill>
                <a:srgbClr val="00B0F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5511" y="5437673"/>
            <a:ext cx="2948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/>
              <a:t>         11 </a:t>
            </a:r>
          </a:p>
          <a:p>
            <a:r>
              <a:rPr lang="es-PE" sz="2000" dirty="0" smtClean="0"/>
              <a:t>propuestas </a:t>
            </a:r>
            <a:r>
              <a:rPr lang="es-PE" sz="2000" dirty="0"/>
              <a:t>de </a:t>
            </a:r>
            <a:r>
              <a:rPr lang="es-PE" sz="2000" dirty="0" smtClean="0"/>
              <a:t>eliminación</a:t>
            </a:r>
            <a:endParaRPr lang="es-PE" sz="20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57974"/>
              </p:ext>
            </p:extLst>
          </p:nvPr>
        </p:nvGraphicFramePr>
        <p:xfrm>
          <a:off x="1335511" y="1844824"/>
          <a:ext cx="7052914" cy="3202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4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2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2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89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 DE </a:t>
                      </a:r>
                      <a:r>
                        <a:rPr lang="es-PE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</a:t>
                      </a:r>
                      <a:endParaRPr lang="es-PE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DE PROPUESTA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METROS </a:t>
                      </a:r>
                      <a:r>
                        <a:rPr lang="es-PE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LINEALES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PE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PROPUESTOS</a:t>
                      </a:r>
                      <a:endParaRPr lang="es-PE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ELIMINACIÓN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PE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1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2013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1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 smtClean="0">
                          <a:effectLst/>
                        </a:rPr>
                        <a:t>3229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</a:rPr>
                        <a:t>3229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1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2014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1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 smtClean="0">
                          <a:effectLst/>
                        </a:rPr>
                        <a:t>3071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</a:rPr>
                        <a:t>3071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16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2016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1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 smtClean="0">
                          <a:effectLst/>
                        </a:rPr>
                        <a:t>375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 smtClean="0">
                          <a:effectLst/>
                        </a:rPr>
                        <a:t>1881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1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 smtClean="0">
                          <a:effectLst/>
                        </a:rPr>
                        <a:t>153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1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440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1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574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1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 smtClean="0">
                          <a:effectLst/>
                        </a:rPr>
                        <a:t>339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16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2017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1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340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 smtClean="0">
                          <a:effectLst/>
                        </a:rPr>
                        <a:t>1541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1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512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144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315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7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2000" b="1" u="none" strike="noStrike" dirty="0">
                          <a:effectLst/>
                        </a:rPr>
                        <a:t>TOTAL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9,722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012160" y="5468451"/>
            <a:ext cx="2376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/>
              <a:t>9,722 </a:t>
            </a:r>
            <a:r>
              <a:rPr lang="es-PE" dirty="0"/>
              <a:t>metros lineales</a:t>
            </a:r>
          </a:p>
        </p:txBody>
      </p:sp>
    </p:spTree>
    <p:extLst>
      <p:ext uri="{BB962C8B-B14F-4D97-AF65-F5344CB8AC3E}">
        <p14:creationId xmlns:p14="http://schemas.microsoft.com/office/powerpoint/2010/main" val="14830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416824" cy="576064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SNA 04: SELECCIÓN DOCUMENTAL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62689292"/>
              </p:ext>
            </p:extLst>
          </p:nvPr>
        </p:nvGraphicFramePr>
        <p:xfrm>
          <a:off x="611560" y="1817440"/>
          <a:ext cx="8153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267744" y="3933056"/>
            <a:ext cx="46805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dirty="0" smtClean="0">
                <a:solidFill>
                  <a:schemeClr val="accent1">
                    <a:lumMod val="50000"/>
                  </a:schemeClr>
                </a:solidFill>
              </a:rPr>
              <a:t>P R O C E D I M I E N T O S           A R C H I V Í S T I C O S</a:t>
            </a:r>
            <a:endParaRPr lang="es-P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608876" y="980728"/>
            <a:ext cx="8153400" cy="672076"/>
          </a:xfrm>
        </p:spPr>
        <p:txBody>
          <a:bodyPr>
            <a:normAutofit fontScale="90000"/>
          </a:bodyPr>
          <a:lstStyle/>
          <a:p>
            <a:pPr algn="ctr"/>
            <a:r>
              <a:rPr lang="es-PE" altLang="es-PE" sz="2800" b="1" dirty="0">
                <a:solidFill>
                  <a:srgbClr val="00B0F0"/>
                </a:solidFill>
              </a:rPr>
              <a:t>RESULTADOS DE LA ELIMINACIÓN DE </a:t>
            </a:r>
            <a:r>
              <a:rPr lang="es-PE" altLang="es-PE" sz="2800" b="1" dirty="0" smtClean="0">
                <a:solidFill>
                  <a:srgbClr val="00B0F0"/>
                </a:solidFill>
              </a:rPr>
              <a:t>DOCUMENTOS</a:t>
            </a:r>
            <a:br>
              <a:rPr lang="es-PE" altLang="es-PE" sz="2800" b="1" dirty="0" smtClean="0">
                <a:solidFill>
                  <a:srgbClr val="00B0F0"/>
                </a:solidFill>
              </a:rPr>
            </a:br>
            <a:endParaRPr lang="es-PE" altLang="es-PE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17" name="Marcador de contenid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628045"/>
              </p:ext>
            </p:extLst>
          </p:nvPr>
        </p:nvGraphicFramePr>
        <p:xfrm>
          <a:off x="323528" y="1652803"/>
          <a:ext cx="8640960" cy="447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4985">
                  <a:extLst>
                    <a:ext uri="{9D8B030D-6E8A-4147-A177-3AD203B41FA5}">
                      <a16:colId xmlns:a16="http://schemas.microsoft.com/office/drawing/2014/main" xmlns="" val="1443807945"/>
                    </a:ext>
                  </a:extLst>
                </a:gridCol>
                <a:gridCol w="4395975">
                  <a:extLst>
                    <a:ext uri="{9D8B030D-6E8A-4147-A177-3AD203B41FA5}">
                      <a16:colId xmlns:a16="http://schemas.microsoft.com/office/drawing/2014/main" xmlns="" val="1089158421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ANTES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AHORA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38235336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119528"/>
            <a:ext cx="4140460" cy="45498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19527"/>
            <a:ext cx="4176463" cy="4549831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9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608876" y="662204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PE" altLang="es-PE" sz="2800" b="1" dirty="0">
                <a:solidFill>
                  <a:srgbClr val="00B0F0"/>
                </a:solidFill>
              </a:rPr>
              <a:t>RESULTADOS DE LA ELIMINACIÓN DE DOCUMENTOS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3" y="1767440"/>
            <a:ext cx="7909027" cy="4829912"/>
          </a:xfrm>
        </p:spPr>
      </p:pic>
      <p:graphicFrame>
        <p:nvGraphicFramePr>
          <p:cNvPr id="5" name="Marcador de contenid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895721"/>
              </p:ext>
            </p:extLst>
          </p:nvPr>
        </p:nvGraphicFramePr>
        <p:xfrm>
          <a:off x="617113" y="1457325"/>
          <a:ext cx="8145164" cy="447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5164">
                  <a:extLst>
                    <a:ext uri="{9D8B030D-6E8A-4147-A177-3AD203B41FA5}">
                      <a16:colId xmlns:a16="http://schemas.microsoft.com/office/drawing/2014/main" xmlns="" val="1443807945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RECUPERACIÓN</a:t>
                      </a:r>
                      <a:r>
                        <a:rPr lang="es-PE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ESPACIOS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3823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4" name="Picture 4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05264"/>
            <a:ext cx="40291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755576" y="5985284"/>
            <a:ext cx="3816424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altLang="es-PE" sz="2400" b="1" dirty="0"/>
              <a:t>Alejandro Poma Merino</a:t>
            </a:r>
          </a:p>
          <a:p>
            <a:pPr>
              <a:spcBef>
                <a:spcPct val="0"/>
              </a:spcBef>
            </a:pPr>
            <a:r>
              <a:rPr lang="es-PE" altLang="es-PE" sz="1800" b="1" dirty="0" smtClean="0">
                <a:hlinkClick r:id="rId3"/>
              </a:rPr>
              <a:t>alejandro.poma@essalud.gob.pe</a:t>
            </a:r>
            <a:r>
              <a:rPr lang="es-PE" altLang="es-PE" sz="1800" b="1" dirty="0" smtClean="0"/>
              <a:t> </a:t>
            </a:r>
            <a:endParaRPr lang="es-ES" altLang="es-PE" sz="18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835696" y="665584"/>
            <a:ext cx="6048672" cy="48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altLang="es-PE" sz="2800" b="1" dirty="0" smtClean="0">
                <a:solidFill>
                  <a:srgbClr val="00B0F0"/>
                </a:solidFill>
              </a:rPr>
              <a:t>EQUIPO DE ELIMINACIÓN DE DOCUMENTOS</a:t>
            </a:r>
            <a:endParaRPr lang="es-PE" altLang="es-PE" sz="28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8641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488832" cy="576064"/>
          </a:xfrm>
        </p:spPr>
        <p:txBody>
          <a:bodyPr>
            <a:noAutofit/>
          </a:bodyPr>
          <a:lstStyle/>
          <a:p>
            <a:pPr algn="ctr"/>
            <a:r>
              <a:rPr lang="es-PE" altLang="es-PE" sz="3600" dirty="0">
                <a:solidFill>
                  <a:srgbClr val="00B0F0"/>
                </a:solidFill>
              </a:rPr>
              <a:t>ELIMINACIÓN DE DOCUMENTOS</a:t>
            </a:r>
            <a:br>
              <a:rPr lang="es-PE" altLang="es-PE" sz="3600" dirty="0">
                <a:solidFill>
                  <a:srgbClr val="00B0F0"/>
                </a:solidFill>
              </a:rPr>
            </a:br>
            <a:r>
              <a:rPr lang="es-PE" altLang="es-PE" sz="3200" dirty="0">
                <a:solidFill>
                  <a:srgbClr val="00B0F0"/>
                </a:solidFill>
              </a:rPr>
              <a:t>Directiva N° 006/86-AGN-DGAI</a:t>
            </a:r>
            <a:endParaRPr lang="es-PE" sz="3200" dirty="0">
              <a:solidFill>
                <a:srgbClr val="00B0F0"/>
              </a:solidFill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482170"/>
              </p:ext>
            </p:extLst>
          </p:nvPr>
        </p:nvGraphicFramePr>
        <p:xfrm>
          <a:off x="612775" y="1988840"/>
          <a:ext cx="81534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5004048" y="3861048"/>
            <a:ext cx="345638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altLang="es-PE" sz="2000" b="1" dirty="0" smtClean="0">
                <a:solidFill>
                  <a:schemeClr val="accent1">
                    <a:lumMod val="50000"/>
                  </a:schemeClr>
                </a:solidFill>
              </a:rPr>
              <a:t>DISPOSICIONES TRANSITORIAS</a:t>
            </a:r>
            <a:endParaRPr lang="es-P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99592" y="3861048"/>
            <a:ext cx="324036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altLang="es-PE" sz="2000" b="1" dirty="0" smtClean="0">
                <a:solidFill>
                  <a:schemeClr val="accent1">
                    <a:lumMod val="50000"/>
                  </a:schemeClr>
                </a:solidFill>
              </a:rPr>
              <a:t>DISPOSICIONES GENERALES</a:t>
            </a:r>
            <a:endParaRPr lang="es-P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091" y="1196752"/>
            <a:ext cx="7488832" cy="720080"/>
          </a:xfrm>
        </p:spPr>
        <p:txBody>
          <a:bodyPr>
            <a:noAutofit/>
          </a:bodyPr>
          <a:lstStyle/>
          <a:p>
            <a:pPr algn="ctr"/>
            <a:r>
              <a:rPr lang="es-PE" altLang="es-PE" sz="3600" dirty="0" smtClean="0">
                <a:solidFill>
                  <a:srgbClr val="00B0F0"/>
                </a:solidFill>
              </a:rPr>
              <a:t>FINALIDAD DE LA ELIMINACIÓN </a:t>
            </a:r>
            <a:r>
              <a:rPr lang="es-PE" altLang="es-PE" sz="3600" dirty="0">
                <a:solidFill>
                  <a:srgbClr val="00B0F0"/>
                </a:solidFill>
              </a:rPr>
              <a:t>DE </a:t>
            </a:r>
            <a:r>
              <a:rPr lang="es-PE" altLang="es-PE" sz="3600" dirty="0" smtClean="0">
                <a:solidFill>
                  <a:srgbClr val="00B0F0"/>
                </a:solidFill>
              </a:rPr>
              <a:t>DOCUMENTOS</a:t>
            </a:r>
            <a:endParaRPr lang="es-PE" sz="3200" dirty="0">
              <a:solidFill>
                <a:srgbClr val="00B0F0"/>
              </a:solidFill>
            </a:endParaRPr>
          </a:p>
        </p:txBody>
      </p:sp>
      <p:graphicFrame>
        <p:nvGraphicFramePr>
          <p:cNvPr id="6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753707"/>
              </p:ext>
            </p:extLst>
          </p:nvPr>
        </p:nvGraphicFramePr>
        <p:xfrm>
          <a:off x="597831" y="2420888"/>
          <a:ext cx="8119791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4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1008112"/>
          </a:xfrm>
        </p:spPr>
        <p:txBody>
          <a:bodyPr>
            <a:noAutofit/>
          </a:bodyPr>
          <a:lstStyle/>
          <a:p>
            <a:pPr algn="ctr"/>
            <a:r>
              <a:rPr lang="es-PE" altLang="es-PE" sz="3200" dirty="0">
                <a:solidFill>
                  <a:srgbClr val="00B0F0"/>
                </a:solidFill>
              </a:rPr>
              <a:t>CONSECUENCIAS DE </a:t>
            </a:r>
            <a:r>
              <a:rPr lang="es-PE" altLang="es-PE" sz="3200" dirty="0" smtClean="0">
                <a:solidFill>
                  <a:srgbClr val="00B0F0"/>
                </a:solidFill>
              </a:rPr>
              <a:t>NO ELIMINAR DOCUMENTOS</a:t>
            </a:r>
            <a:r>
              <a:rPr lang="es-PE" altLang="es-PE" sz="3200" dirty="0">
                <a:solidFill>
                  <a:srgbClr val="00B0F0"/>
                </a:solidFill>
              </a:rPr>
              <a:t>: </a:t>
            </a:r>
            <a:r>
              <a:rPr lang="es-PE" altLang="es-PE" sz="3200" b="1" dirty="0">
                <a:solidFill>
                  <a:schemeClr val="accent1">
                    <a:lumMod val="50000"/>
                  </a:schemeClr>
                </a:solidFill>
              </a:rPr>
              <a:t>HACINAMIENTO  </a:t>
            </a:r>
            <a:endParaRPr lang="es-P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303745"/>
              </p:ext>
            </p:extLst>
          </p:nvPr>
        </p:nvGraphicFramePr>
        <p:xfrm>
          <a:off x="599132" y="2564904"/>
          <a:ext cx="8153400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1" name="4 Marcador de contenido" descr="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852" y="1988840"/>
            <a:ext cx="7588287" cy="449580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7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es-PE" altLang="es-PE" sz="3200" dirty="0">
                <a:solidFill>
                  <a:srgbClr val="00B0F0"/>
                </a:solidFill>
              </a:rPr>
              <a:t>CONSECUENCIAS DE </a:t>
            </a:r>
            <a:r>
              <a:rPr lang="es-PE" altLang="es-PE" sz="3200" dirty="0" smtClean="0">
                <a:solidFill>
                  <a:srgbClr val="00B0F0"/>
                </a:solidFill>
              </a:rPr>
              <a:t>NO ELIMINAR DOCUMENTOS: </a:t>
            </a:r>
            <a:r>
              <a:rPr lang="es-PE" altLang="es-PE" sz="3200" b="1" dirty="0" smtClean="0">
                <a:solidFill>
                  <a:schemeClr val="accent1">
                    <a:lumMod val="50000"/>
                  </a:schemeClr>
                </a:solidFill>
              </a:rPr>
              <a:t>NO RECIBIR TRANSFERENCIAS ANUALES</a:t>
            </a:r>
            <a:endParaRPr lang="es-P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303745"/>
              </p:ext>
            </p:extLst>
          </p:nvPr>
        </p:nvGraphicFramePr>
        <p:xfrm>
          <a:off x="599132" y="2564904"/>
          <a:ext cx="8153400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4 Marcador de contenido" descr="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89068" y="1988840"/>
            <a:ext cx="7781887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0083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1008112"/>
          </a:xfrm>
        </p:spPr>
        <p:txBody>
          <a:bodyPr>
            <a:noAutofit/>
          </a:bodyPr>
          <a:lstStyle/>
          <a:p>
            <a:pPr algn="ctr"/>
            <a:r>
              <a:rPr lang="es-PE" altLang="es-PE" sz="3200" dirty="0">
                <a:solidFill>
                  <a:srgbClr val="00B0F0"/>
                </a:solidFill>
              </a:rPr>
              <a:t>CONSECUENCIAS DE </a:t>
            </a:r>
            <a:r>
              <a:rPr lang="es-PE" altLang="es-PE" sz="3200" dirty="0" smtClean="0">
                <a:solidFill>
                  <a:srgbClr val="00B0F0"/>
                </a:solidFill>
              </a:rPr>
              <a:t>NO ELIMINAR DOCUMENTOS</a:t>
            </a:r>
            <a:r>
              <a:rPr lang="es-PE" altLang="es-PE" sz="3200" dirty="0">
                <a:solidFill>
                  <a:srgbClr val="00B0F0"/>
                </a:solidFill>
              </a:rPr>
              <a:t>: </a:t>
            </a:r>
            <a:r>
              <a:rPr lang="es-PE" altLang="es-PE" sz="2800" b="1" dirty="0" smtClean="0">
                <a:solidFill>
                  <a:schemeClr val="accent1">
                    <a:lumMod val="50000"/>
                  </a:schemeClr>
                </a:solidFill>
              </a:rPr>
              <a:t>ATENTAR CONTRA LA SEGURIDAD Y SALUD OCUPACIONAL  </a:t>
            </a:r>
            <a:endParaRPr lang="es-P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87923"/>
            <a:ext cx="7560840" cy="4752529"/>
          </a:xfrm>
        </p:spPr>
      </p:pic>
      <p:graphicFrame>
        <p:nvGraphicFramePr>
          <p:cNvPr id="6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303745"/>
              </p:ext>
            </p:extLst>
          </p:nvPr>
        </p:nvGraphicFramePr>
        <p:xfrm>
          <a:off x="599132" y="2564904"/>
          <a:ext cx="8153400" cy="21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lamada ovalada 4"/>
          <p:cNvSpPr/>
          <p:nvPr/>
        </p:nvSpPr>
        <p:spPr>
          <a:xfrm>
            <a:off x="5580112" y="2852936"/>
            <a:ext cx="1872208" cy="1512168"/>
          </a:xfrm>
          <a:prstGeom prst="wedgeEllipse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¿En qué condiciones estoy trabajando?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239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es-PE" altLang="es-PE" sz="3200" b="1" dirty="0">
                <a:solidFill>
                  <a:srgbClr val="00B0F0"/>
                </a:solidFill>
              </a:rPr>
              <a:t>PROCEDIMIENTO DE ELIMINACIÓN DE DOCUMENTOS </a:t>
            </a:r>
            <a:r>
              <a:rPr lang="es-PE" altLang="es-PE" sz="3200" b="1" dirty="0" smtClean="0">
                <a:solidFill>
                  <a:srgbClr val="00B0F0"/>
                </a:solidFill>
              </a:rPr>
              <a:t>EN </a:t>
            </a:r>
            <a:r>
              <a:rPr lang="es-PE" altLang="es-PE" sz="3200" b="1" dirty="0" smtClean="0">
                <a:solidFill>
                  <a:srgbClr val="00B0F0"/>
                </a:solidFill>
              </a:rPr>
              <a:t>ESSALUD</a:t>
            </a:r>
            <a:endParaRPr lang="es-PE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13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695520"/>
              </p:ext>
            </p:extLst>
          </p:nvPr>
        </p:nvGraphicFramePr>
        <p:xfrm>
          <a:off x="-5453" y="2204864"/>
          <a:ext cx="9144000" cy="425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9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es-PE" altLang="es-PE" sz="3200" b="1" dirty="0">
                <a:solidFill>
                  <a:srgbClr val="00B0F0"/>
                </a:solidFill>
              </a:rPr>
              <a:t>PROCEDIMIENTO DE ELIMINACIÓN DE DOCUMENTOS </a:t>
            </a:r>
            <a:r>
              <a:rPr lang="es-PE" altLang="es-PE" sz="3200" b="1" dirty="0" smtClean="0">
                <a:solidFill>
                  <a:srgbClr val="00B0F0"/>
                </a:solidFill>
              </a:rPr>
              <a:t>EN EL AGN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24087"/>
            <a:ext cx="8352928" cy="35811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437112"/>
            <a:ext cx="1440160" cy="648072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2267744" y="3717032"/>
            <a:ext cx="43204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errar llave 10"/>
          <p:cNvSpPr/>
          <p:nvPr/>
        </p:nvSpPr>
        <p:spPr>
          <a:xfrm rot="5400000">
            <a:off x="5616116" y="3104963"/>
            <a:ext cx="288032" cy="554461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 bwMode="auto">
          <a:xfrm>
            <a:off x="3851920" y="6293735"/>
            <a:ext cx="3977134" cy="23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s-PE" alt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es-PE" alt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meses aproximadamente</a:t>
            </a:r>
          </a:p>
        </p:txBody>
      </p:sp>
    </p:spTree>
    <p:extLst>
      <p:ext uri="{BB962C8B-B14F-4D97-AF65-F5344CB8AC3E}">
        <p14:creationId xmlns:p14="http://schemas.microsoft.com/office/powerpoint/2010/main" val="2914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ESSALUD NUEV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ESSALUD 2017</Template>
  <TotalTime>2324</TotalTime>
  <Words>1088</Words>
  <Application>Microsoft Office PowerPoint</Application>
  <PresentationFormat>Presentación en pantalla (4:3)</PresentationFormat>
  <Paragraphs>200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Tw Cen MT</vt:lpstr>
      <vt:lpstr>Wingdings</vt:lpstr>
      <vt:lpstr>PLANTILLA PPT ESSALUD NUEVO LOGO</vt:lpstr>
      <vt:lpstr>ELIMINACIÓN DE DOCUMENTOS EN ESSALUD  </vt:lpstr>
      <vt:lpstr>SNA 04: SELECCIÓN DOCUMENTAL</vt:lpstr>
      <vt:lpstr>ELIMINACIÓN DE DOCUMENTOS Directiva N° 006/86-AGN-DGAI</vt:lpstr>
      <vt:lpstr>FINALIDAD DE LA ELIMINACIÓN DE DOCUMENTOS</vt:lpstr>
      <vt:lpstr>CONSECUENCIAS DE NO ELIMINAR DOCUMENTOS: HACINAMIENTO  </vt:lpstr>
      <vt:lpstr>CONSECUENCIAS DE NO ELIMINAR DOCUMENTOS: NO RECIBIR TRANSFERENCIAS ANUALES</vt:lpstr>
      <vt:lpstr>CONSECUENCIAS DE NO ELIMINAR DOCUMENTOS: ATENTAR CONTRA LA SEGURIDAD Y SALUD OCUPACIONAL  </vt:lpstr>
      <vt:lpstr>PROCEDIMIENTO DE ELIMINACIÓN DE DOCUMENTOS EN ESSALUD</vt:lpstr>
      <vt:lpstr>PROCEDIMIENTO DE ELIMINACIÓN DE DOCUMENTOS EN EL AGN</vt:lpstr>
      <vt:lpstr>EXPEDIENTE DE ELIMINACIÓN DE DOCUMENTOS</vt:lpstr>
      <vt:lpstr>INVENTARIO DE ELIMINACIÓN</vt:lpstr>
      <vt:lpstr>INVENTARIO DE DOCUMENTOS PARA SU ELIMINACIÓN</vt:lpstr>
      <vt:lpstr>ACTA DE SESIÓN DEL COMITÉ DE EVALUACIÓN DE DOCUMENTOS</vt:lpstr>
      <vt:lpstr>RESOLUCIÓN DE AUTORIZACIÓN DE ELIMINACIÓN DEL AGN </vt:lpstr>
      <vt:lpstr>Presentación de PowerPoint</vt:lpstr>
      <vt:lpstr>Presentación de PowerPoint</vt:lpstr>
      <vt:lpstr>ELIMINACIONES APROBADAS 2013 AL 2017</vt:lpstr>
      <vt:lpstr>PROPUESTAS DE ELIMINACIÓN DE DOCUMENTOS PENDIENTES EN EL ARCHIVO GENERAL DE LA NACIÓN </vt:lpstr>
      <vt:lpstr>ELIMINACIONES REALIZADAS EN EL ARCHIVO CENTRAL DE ESSALUD  2013 AL 2017</vt:lpstr>
      <vt:lpstr>RESULTADOS DE LA ELIMINACIÓN DE DOCUMENTOS </vt:lpstr>
      <vt:lpstr>RESULTADOS DE LA ELIMINACIÓN DE DOCUMENTOS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de Consejo Directivo</dc:title>
  <dc:creator>Castaneda Torres Hugo Alfredo</dc:creator>
  <cp:lastModifiedBy>Alejandro Poma Merino</cp:lastModifiedBy>
  <cp:revision>132</cp:revision>
  <cp:lastPrinted>2017-05-09T01:55:28Z</cp:lastPrinted>
  <dcterms:created xsi:type="dcterms:W3CDTF">2017-03-16T22:26:16Z</dcterms:created>
  <dcterms:modified xsi:type="dcterms:W3CDTF">2017-11-21T11:37:53Z</dcterms:modified>
</cp:coreProperties>
</file>