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323" r:id="rId3"/>
    <p:sldId id="279" r:id="rId4"/>
    <p:sldId id="280" r:id="rId5"/>
    <p:sldId id="282" r:id="rId6"/>
    <p:sldId id="284" r:id="rId7"/>
    <p:sldId id="309" r:id="rId8"/>
    <p:sldId id="286" r:id="rId9"/>
    <p:sldId id="287" r:id="rId10"/>
    <p:sldId id="313" r:id="rId11"/>
    <p:sldId id="314" r:id="rId12"/>
    <p:sldId id="290" r:id="rId13"/>
    <p:sldId id="304" r:id="rId14"/>
    <p:sldId id="315" r:id="rId15"/>
    <p:sldId id="305" r:id="rId16"/>
    <p:sldId id="316" r:id="rId17"/>
    <p:sldId id="293" r:id="rId18"/>
    <p:sldId id="310" r:id="rId19"/>
    <p:sldId id="312" r:id="rId20"/>
    <p:sldId id="311" r:id="rId21"/>
    <p:sldId id="295" r:id="rId22"/>
    <p:sldId id="297" r:id="rId23"/>
    <p:sldId id="298" r:id="rId24"/>
    <p:sldId id="299" r:id="rId25"/>
    <p:sldId id="300" r:id="rId26"/>
    <p:sldId id="301" r:id="rId27"/>
    <p:sldId id="302" r:id="rId28"/>
    <p:sldId id="308" r:id="rId29"/>
    <p:sldId id="306" r:id="rId30"/>
    <p:sldId id="307" r:id="rId31"/>
    <p:sldId id="317" r:id="rId32"/>
    <p:sldId id="324" r:id="rId33"/>
    <p:sldId id="327" r:id="rId34"/>
    <p:sldId id="318" r:id="rId35"/>
    <p:sldId id="319" r:id="rId36"/>
    <p:sldId id="328" r:id="rId37"/>
    <p:sldId id="326" r:id="rId38"/>
    <p:sldId id="320" r:id="rId39"/>
    <p:sldId id="321" r:id="rId40"/>
    <p:sldId id="329" r:id="rId41"/>
    <p:sldId id="330" r:id="rId42"/>
    <p:sldId id="322" r:id="rId43"/>
    <p:sldId id="331" r:id="rId44"/>
    <p:sldId id="277" r:id="rId45"/>
  </p:sldIdLst>
  <p:sldSz cx="9144000" cy="6858000" type="screen4x3"/>
  <p:notesSz cx="9296400" cy="7010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9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90" autoAdjust="0"/>
    <p:restoredTop sz="94629" autoAdjust="0"/>
  </p:normalViewPr>
  <p:slideViewPr>
    <p:cSldViewPr>
      <p:cViewPr varScale="1">
        <p:scale>
          <a:sx n="75" d="100"/>
          <a:sy n="75" d="100"/>
        </p:scale>
        <p:origin x="121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209"/>
        <p:guide pos="29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2A6F3D-0AFB-42F1-A54E-832B58053443}" type="doc">
      <dgm:prSet loTypeId="urn:microsoft.com/office/officeart/2005/8/layout/radial2" loCatId="relationship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es-PE"/>
        </a:p>
      </dgm:t>
    </dgm:pt>
    <dgm:pt modelId="{6D6423B9-A5D2-40F2-B40C-BE3951D07F18}">
      <dgm:prSet phldrT="[Texto]" custT="1"/>
      <dgm:spPr/>
      <dgm:t>
        <a:bodyPr/>
        <a:lstStyle/>
        <a:p>
          <a:r>
            <a:rPr lang="es-ES" sz="1200" dirty="0">
              <a:latin typeface="Arial" pitchFamily="34" charset="0"/>
              <a:cs typeface="Arial" pitchFamily="34" charset="0"/>
            </a:rPr>
            <a:t>Analizar e identificar los </a:t>
          </a:r>
        </a:p>
        <a:p>
          <a:r>
            <a:rPr lang="es-ES" sz="1200" dirty="0">
              <a:latin typeface="Arial" pitchFamily="34" charset="0"/>
              <a:cs typeface="Arial" pitchFamily="34" charset="0"/>
            </a:rPr>
            <a:t>caracteres del documento para</a:t>
          </a:r>
        </a:p>
        <a:p>
          <a:r>
            <a:rPr lang="es-ES" sz="1200" dirty="0">
              <a:latin typeface="Arial" pitchFamily="34" charset="0"/>
              <a:cs typeface="Arial" pitchFamily="34" charset="0"/>
            </a:rPr>
            <a:t>determinar los </a:t>
          </a:r>
          <a:r>
            <a:rPr lang="es-PE" sz="1200" dirty="0">
              <a:latin typeface="Arial" pitchFamily="34" charset="0"/>
              <a:cs typeface="Arial" pitchFamily="34" charset="0"/>
            </a:rPr>
            <a:t>c</a:t>
          </a:r>
          <a:r>
            <a:rPr lang="es-ES" sz="1200" dirty="0">
              <a:latin typeface="Arial" pitchFamily="34" charset="0"/>
              <a:cs typeface="Arial" pitchFamily="34" charset="0"/>
            </a:rPr>
            <a:t>ampos a describir</a:t>
          </a:r>
          <a:r>
            <a:rPr lang="es-PE" sz="1200" dirty="0">
              <a:latin typeface="Arial" pitchFamily="34" charset="0"/>
              <a:cs typeface="Arial" pitchFamily="34" charset="0"/>
            </a:rPr>
            <a:t>.</a:t>
          </a:r>
        </a:p>
      </dgm:t>
    </dgm:pt>
    <dgm:pt modelId="{78EFFC69-E035-46D9-86EB-CBA22771419A}" type="parTrans" cxnId="{C8DEE045-BF0F-454F-A560-D6F28F0EF989}">
      <dgm:prSet/>
      <dgm:spPr/>
      <dgm:t>
        <a:bodyPr/>
        <a:lstStyle/>
        <a:p>
          <a:endParaRPr lang="es-PE"/>
        </a:p>
      </dgm:t>
    </dgm:pt>
    <dgm:pt modelId="{86F62137-96ED-41BE-A4E6-8A739CDB59A5}" type="sibTrans" cxnId="{C8DEE045-BF0F-454F-A560-D6F28F0EF989}">
      <dgm:prSet/>
      <dgm:spPr/>
      <dgm:t>
        <a:bodyPr/>
        <a:lstStyle/>
        <a:p>
          <a:endParaRPr lang="es-PE"/>
        </a:p>
      </dgm:t>
    </dgm:pt>
    <dgm:pt modelId="{9289731C-4CE8-4448-ABD9-6AC93FF23E8F}">
      <dgm:prSet phldrT="[Texto]" custT="1"/>
      <dgm:spPr/>
      <dgm:t>
        <a:bodyPr/>
        <a:lstStyle/>
        <a:p>
          <a:r>
            <a:rPr lang="es-ES" sz="1100" dirty="0">
              <a:latin typeface="Arial" pitchFamily="34" charset="0"/>
              <a:cs typeface="Arial" pitchFamily="34" charset="0"/>
            </a:rPr>
            <a:t>Es la representación de la unidad a describir.</a:t>
          </a:r>
          <a:endParaRPr lang="es-PE" sz="1100" dirty="0">
            <a:latin typeface="Arial" pitchFamily="34" charset="0"/>
            <a:cs typeface="Arial" pitchFamily="34" charset="0"/>
          </a:endParaRPr>
        </a:p>
      </dgm:t>
    </dgm:pt>
    <dgm:pt modelId="{A5679EDA-F992-4A38-BC00-966EDA240D1E}" type="parTrans" cxnId="{DC583B79-251B-426E-845B-816F1B2E838B}">
      <dgm:prSet/>
      <dgm:spPr/>
      <dgm:t>
        <a:bodyPr/>
        <a:lstStyle/>
        <a:p>
          <a:endParaRPr lang="es-PE"/>
        </a:p>
      </dgm:t>
    </dgm:pt>
    <dgm:pt modelId="{7605EC85-5B14-4300-B943-933AC369711A}" type="sibTrans" cxnId="{DC583B79-251B-426E-845B-816F1B2E838B}">
      <dgm:prSet/>
      <dgm:spPr/>
      <dgm:t>
        <a:bodyPr/>
        <a:lstStyle/>
        <a:p>
          <a:endParaRPr lang="es-PE"/>
        </a:p>
      </dgm:t>
    </dgm:pt>
    <dgm:pt modelId="{7094A180-37CB-4DB4-8D94-141FD523F27E}">
      <dgm:prSet phldrT="[Texto]"/>
      <dgm:spPr/>
      <dgm:t>
        <a:bodyPr/>
        <a:lstStyle/>
        <a:p>
          <a:r>
            <a:rPr lang="es-PE" noProof="0" dirty="0"/>
            <a:t>Permitiendo</a:t>
          </a:r>
          <a:r>
            <a:rPr lang="pt-BR" dirty="0"/>
            <a:t> </a:t>
          </a:r>
          <a:r>
            <a:rPr lang="pt-BR" dirty="0" err="1"/>
            <a:t>la</a:t>
          </a:r>
          <a:r>
            <a:rPr lang="pt-BR" dirty="0"/>
            <a:t> </a:t>
          </a:r>
          <a:r>
            <a:rPr lang="es-PE" noProof="0" dirty="0"/>
            <a:t>localización</a:t>
          </a:r>
          <a:r>
            <a:rPr lang="pt-BR" dirty="0"/>
            <a:t>, </a:t>
          </a:r>
        </a:p>
        <a:p>
          <a:r>
            <a:rPr lang="es-PE" noProof="0" dirty="0"/>
            <a:t>ubicación</a:t>
          </a:r>
          <a:r>
            <a:rPr lang="pt-BR" dirty="0"/>
            <a:t> y </a:t>
          </a:r>
          <a:r>
            <a:rPr lang="es-PE" noProof="0" dirty="0"/>
            <a:t>control</a:t>
          </a:r>
          <a:r>
            <a:rPr lang="pt-BR" dirty="0"/>
            <a:t>.</a:t>
          </a:r>
          <a:endParaRPr lang="es-ES" dirty="0"/>
        </a:p>
        <a:p>
          <a:endParaRPr lang="es-PE" dirty="0"/>
        </a:p>
      </dgm:t>
    </dgm:pt>
    <dgm:pt modelId="{B392C955-53D4-429C-96BC-C208AFFDB9A6}" type="parTrans" cxnId="{EB1CA79C-B96E-45AD-96FC-B92AE28C1DD6}">
      <dgm:prSet/>
      <dgm:spPr/>
      <dgm:t>
        <a:bodyPr/>
        <a:lstStyle/>
        <a:p>
          <a:endParaRPr lang="es-PE"/>
        </a:p>
      </dgm:t>
    </dgm:pt>
    <dgm:pt modelId="{A776D91B-1810-4AE8-805F-40E582E54B0C}" type="sibTrans" cxnId="{EB1CA79C-B96E-45AD-96FC-B92AE28C1DD6}">
      <dgm:prSet/>
      <dgm:spPr/>
      <dgm:t>
        <a:bodyPr/>
        <a:lstStyle/>
        <a:p>
          <a:endParaRPr lang="es-PE"/>
        </a:p>
      </dgm:t>
    </dgm:pt>
    <dgm:pt modelId="{016ADFE5-2938-4A29-8AD7-5C309765D195}" type="pres">
      <dgm:prSet presAssocID="{722A6F3D-0AFB-42F1-A54E-832B58053443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FD7414A-5FEC-47D3-BD53-A7BEFAA2B8B7}" type="pres">
      <dgm:prSet presAssocID="{722A6F3D-0AFB-42F1-A54E-832B58053443}" presName="cycle" presStyleCnt="0"/>
      <dgm:spPr/>
    </dgm:pt>
    <dgm:pt modelId="{4132B612-BBF0-4A5A-8C1F-F6D0A94EFD89}" type="pres">
      <dgm:prSet presAssocID="{722A6F3D-0AFB-42F1-A54E-832B58053443}" presName="centerShape" presStyleCnt="0"/>
      <dgm:spPr/>
    </dgm:pt>
    <dgm:pt modelId="{8F0401DB-0250-4A5F-A80B-12A2F4D7EAD4}" type="pres">
      <dgm:prSet presAssocID="{722A6F3D-0AFB-42F1-A54E-832B58053443}" presName="connSite" presStyleLbl="node1" presStyleIdx="0" presStyleCnt="4"/>
      <dgm:spPr/>
    </dgm:pt>
    <dgm:pt modelId="{B376C381-5A25-4FE5-A6BF-F9AB5ACE7E03}" type="pres">
      <dgm:prSet presAssocID="{722A6F3D-0AFB-42F1-A54E-832B58053443}" presName="visible" presStyleLbl="node1" presStyleIdx="0" presStyleCnt="4" custLinFactNeighborX="-10388" custLinFactNeighborY="-1224"/>
      <dgm:spPr>
        <a:blipFill rotWithShape="1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threePt" dir="t"/>
        </a:scene3d>
        <a:sp3d>
          <a:bevelT/>
        </a:sp3d>
      </dgm:spPr>
    </dgm:pt>
    <dgm:pt modelId="{589225BE-224D-447D-ABC0-2C1642C0B44D}" type="pres">
      <dgm:prSet presAssocID="{78EFFC69-E035-46D9-86EB-CBA22771419A}" presName="Name25" presStyleLbl="parChTrans1D1" presStyleIdx="0" presStyleCnt="3"/>
      <dgm:spPr/>
    </dgm:pt>
    <dgm:pt modelId="{A95D9CA3-84EB-4B70-B0A0-7079CA7CB9AA}" type="pres">
      <dgm:prSet presAssocID="{6D6423B9-A5D2-40F2-B40C-BE3951D07F18}" presName="node" presStyleCnt="0"/>
      <dgm:spPr/>
    </dgm:pt>
    <dgm:pt modelId="{BA62205F-C605-447E-BA49-3C69BBE5EAEE}" type="pres">
      <dgm:prSet presAssocID="{6D6423B9-A5D2-40F2-B40C-BE3951D07F18}" presName="parentNode" presStyleLbl="node1" presStyleIdx="1" presStyleCnt="4" custScaleX="212083" custScaleY="118907" custLinFactX="170798" custLinFactNeighborX="200000" custLinFactNeighborY="-74844">
        <dgm:presLayoutVars>
          <dgm:chMax val="1"/>
          <dgm:bulletEnabled val="1"/>
        </dgm:presLayoutVars>
      </dgm:prSet>
      <dgm:spPr/>
    </dgm:pt>
    <dgm:pt modelId="{E0F6F68A-7408-4C43-A213-1E0A6475FF0D}" type="pres">
      <dgm:prSet presAssocID="{6D6423B9-A5D2-40F2-B40C-BE3951D07F18}" presName="childNode" presStyleLbl="revTx" presStyleIdx="0" presStyleCnt="0">
        <dgm:presLayoutVars>
          <dgm:bulletEnabled val="1"/>
        </dgm:presLayoutVars>
      </dgm:prSet>
      <dgm:spPr/>
    </dgm:pt>
    <dgm:pt modelId="{EFC3D577-1221-49DB-A9FA-76A6E58F1D53}" type="pres">
      <dgm:prSet presAssocID="{A5679EDA-F992-4A38-BC00-966EDA240D1E}" presName="Name25" presStyleLbl="parChTrans1D1" presStyleIdx="1" presStyleCnt="3"/>
      <dgm:spPr/>
    </dgm:pt>
    <dgm:pt modelId="{B5619232-8B1E-4F4F-807A-27302DE99A17}" type="pres">
      <dgm:prSet presAssocID="{9289731C-4CE8-4448-ABD9-6AC93FF23E8F}" presName="node" presStyleCnt="0"/>
      <dgm:spPr/>
    </dgm:pt>
    <dgm:pt modelId="{6385D624-F64D-4786-9E36-A7002FA3E253}" type="pres">
      <dgm:prSet presAssocID="{9289731C-4CE8-4448-ABD9-6AC93FF23E8F}" presName="parentNode" presStyleLbl="node1" presStyleIdx="2" presStyleCnt="4" custScaleX="129776" custLinFactX="17708" custLinFactNeighborX="100000" custLinFactNeighborY="-8292">
        <dgm:presLayoutVars>
          <dgm:chMax val="1"/>
          <dgm:bulletEnabled val="1"/>
        </dgm:presLayoutVars>
      </dgm:prSet>
      <dgm:spPr/>
    </dgm:pt>
    <dgm:pt modelId="{6C162524-BE2B-4ACE-A18E-813738270BDD}" type="pres">
      <dgm:prSet presAssocID="{9289731C-4CE8-4448-ABD9-6AC93FF23E8F}" presName="childNode" presStyleLbl="revTx" presStyleIdx="0" presStyleCnt="0">
        <dgm:presLayoutVars>
          <dgm:bulletEnabled val="1"/>
        </dgm:presLayoutVars>
      </dgm:prSet>
      <dgm:spPr/>
    </dgm:pt>
    <dgm:pt modelId="{951129D0-9046-4BA9-BA35-11C9E96D4115}" type="pres">
      <dgm:prSet presAssocID="{B392C955-53D4-429C-96BC-C208AFFDB9A6}" presName="Name25" presStyleLbl="parChTrans1D1" presStyleIdx="2" presStyleCnt="3"/>
      <dgm:spPr/>
    </dgm:pt>
    <dgm:pt modelId="{75E35D37-4B0C-466E-8DD1-E65957EF288A}" type="pres">
      <dgm:prSet presAssocID="{7094A180-37CB-4DB4-8D94-141FD523F27E}" presName="node" presStyleCnt="0"/>
      <dgm:spPr/>
    </dgm:pt>
    <dgm:pt modelId="{7548C77F-BBCF-4E20-A633-2AFB452FE73A}" type="pres">
      <dgm:prSet presAssocID="{7094A180-37CB-4DB4-8D94-141FD523F27E}" presName="parentNode" presStyleLbl="node1" presStyleIdx="3" presStyleCnt="4" custScaleX="185122" custScaleY="115875" custLinFactX="108495" custLinFactNeighborX="200000" custLinFactNeighborY="13374">
        <dgm:presLayoutVars>
          <dgm:chMax val="1"/>
          <dgm:bulletEnabled val="1"/>
        </dgm:presLayoutVars>
      </dgm:prSet>
      <dgm:spPr/>
    </dgm:pt>
    <dgm:pt modelId="{E09C84C8-7FFD-4AF5-BE4C-E42F06B329B4}" type="pres">
      <dgm:prSet presAssocID="{7094A180-37CB-4DB4-8D94-141FD523F27E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58EDAC0A-BE96-4F63-9216-36C65218822A}" type="presOf" srcId="{9289731C-4CE8-4448-ABD9-6AC93FF23E8F}" destId="{6385D624-F64D-4786-9E36-A7002FA3E253}" srcOrd="0" destOrd="0" presId="urn:microsoft.com/office/officeart/2005/8/layout/radial2"/>
    <dgm:cxn modelId="{6E26B15C-5EE0-45DE-92D3-C1A1F134FF09}" type="presOf" srcId="{6D6423B9-A5D2-40F2-B40C-BE3951D07F18}" destId="{BA62205F-C605-447E-BA49-3C69BBE5EAEE}" srcOrd="0" destOrd="0" presId="urn:microsoft.com/office/officeart/2005/8/layout/radial2"/>
    <dgm:cxn modelId="{5CBB4C5E-A809-41E9-AE4C-32C29FE75C77}" type="presOf" srcId="{7094A180-37CB-4DB4-8D94-141FD523F27E}" destId="{7548C77F-BBCF-4E20-A633-2AFB452FE73A}" srcOrd="0" destOrd="0" presId="urn:microsoft.com/office/officeart/2005/8/layout/radial2"/>
    <dgm:cxn modelId="{C8DEE045-BF0F-454F-A560-D6F28F0EF989}" srcId="{722A6F3D-0AFB-42F1-A54E-832B58053443}" destId="{6D6423B9-A5D2-40F2-B40C-BE3951D07F18}" srcOrd="0" destOrd="0" parTransId="{78EFFC69-E035-46D9-86EB-CBA22771419A}" sibTransId="{86F62137-96ED-41BE-A4E6-8A739CDB59A5}"/>
    <dgm:cxn modelId="{D8B4A26F-C1FB-4B9C-98D5-3020B2EFECC8}" type="presOf" srcId="{78EFFC69-E035-46D9-86EB-CBA22771419A}" destId="{589225BE-224D-447D-ABC0-2C1642C0B44D}" srcOrd="0" destOrd="0" presId="urn:microsoft.com/office/officeart/2005/8/layout/radial2"/>
    <dgm:cxn modelId="{F5DAE155-6460-47AF-8D0C-B93887523D90}" type="presOf" srcId="{722A6F3D-0AFB-42F1-A54E-832B58053443}" destId="{016ADFE5-2938-4A29-8AD7-5C309765D195}" srcOrd="0" destOrd="0" presId="urn:microsoft.com/office/officeart/2005/8/layout/radial2"/>
    <dgm:cxn modelId="{DC583B79-251B-426E-845B-816F1B2E838B}" srcId="{722A6F3D-0AFB-42F1-A54E-832B58053443}" destId="{9289731C-4CE8-4448-ABD9-6AC93FF23E8F}" srcOrd="1" destOrd="0" parTransId="{A5679EDA-F992-4A38-BC00-966EDA240D1E}" sibTransId="{7605EC85-5B14-4300-B943-933AC369711A}"/>
    <dgm:cxn modelId="{EB1CA79C-B96E-45AD-96FC-B92AE28C1DD6}" srcId="{722A6F3D-0AFB-42F1-A54E-832B58053443}" destId="{7094A180-37CB-4DB4-8D94-141FD523F27E}" srcOrd="2" destOrd="0" parTransId="{B392C955-53D4-429C-96BC-C208AFFDB9A6}" sibTransId="{A776D91B-1810-4AE8-805F-40E582E54B0C}"/>
    <dgm:cxn modelId="{06D2849E-A787-4883-BC24-2A2172DDB9FA}" type="presOf" srcId="{A5679EDA-F992-4A38-BC00-966EDA240D1E}" destId="{EFC3D577-1221-49DB-A9FA-76A6E58F1D53}" srcOrd="0" destOrd="0" presId="urn:microsoft.com/office/officeart/2005/8/layout/radial2"/>
    <dgm:cxn modelId="{C04C2EE1-2DB1-432A-8B0D-897DF650C275}" type="presOf" srcId="{B392C955-53D4-429C-96BC-C208AFFDB9A6}" destId="{951129D0-9046-4BA9-BA35-11C9E96D4115}" srcOrd="0" destOrd="0" presId="urn:microsoft.com/office/officeart/2005/8/layout/radial2"/>
    <dgm:cxn modelId="{84495E2B-AD5E-443D-AFCE-0E980CB7F00E}" type="presParOf" srcId="{016ADFE5-2938-4A29-8AD7-5C309765D195}" destId="{FFD7414A-5FEC-47D3-BD53-A7BEFAA2B8B7}" srcOrd="0" destOrd="0" presId="urn:microsoft.com/office/officeart/2005/8/layout/radial2"/>
    <dgm:cxn modelId="{BB84DE43-AABA-44D9-9838-30ED4ABF91A3}" type="presParOf" srcId="{FFD7414A-5FEC-47D3-BD53-A7BEFAA2B8B7}" destId="{4132B612-BBF0-4A5A-8C1F-F6D0A94EFD89}" srcOrd="0" destOrd="0" presId="urn:microsoft.com/office/officeart/2005/8/layout/radial2"/>
    <dgm:cxn modelId="{18FB4B83-42B0-4764-AE51-70D4D73B482A}" type="presParOf" srcId="{4132B612-BBF0-4A5A-8C1F-F6D0A94EFD89}" destId="{8F0401DB-0250-4A5F-A80B-12A2F4D7EAD4}" srcOrd="0" destOrd="0" presId="urn:microsoft.com/office/officeart/2005/8/layout/radial2"/>
    <dgm:cxn modelId="{4E7FC939-AED2-4030-AF43-713FD16F9FE0}" type="presParOf" srcId="{4132B612-BBF0-4A5A-8C1F-F6D0A94EFD89}" destId="{B376C381-5A25-4FE5-A6BF-F9AB5ACE7E03}" srcOrd="1" destOrd="0" presId="urn:microsoft.com/office/officeart/2005/8/layout/radial2"/>
    <dgm:cxn modelId="{AD4061D7-711E-4347-8A66-63FD152AFEBE}" type="presParOf" srcId="{FFD7414A-5FEC-47D3-BD53-A7BEFAA2B8B7}" destId="{589225BE-224D-447D-ABC0-2C1642C0B44D}" srcOrd="1" destOrd="0" presId="urn:microsoft.com/office/officeart/2005/8/layout/radial2"/>
    <dgm:cxn modelId="{8A25E925-FBBC-4313-9FE8-ED9EDE698219}" type="presParOf" srcId="{FFD7414A-5FEC-47D3-BD53-A7BEFAA2B8B7}" destId="{A95D9CA3-84EB-4B70-B0A0-7079CA7CB9AA}" srcOrd="2" destOrd="0" presId="urn:microsoft.com/office/officeart/2005/8/layout/radial2"/>
    <dgm:cxn modelId="{AE2FD886-BE6D-4586-AE10-C14DF1C32539}" type="presParOf" srcId="{A95D9CA3-84EB-4B70-B0A0-7079CA7CB9AA}" destId="{BA62205F-C605-447E-BA49-3C69BBE5EAEE}" srcOrd="0" destOrd="0" presId="urn:microsoft.com/office/officeart/2005/8/layout/radial2"/>
    <dgm:cxn modelId="{57433ED5-080C-40EA-8BB0-791904EBC34A}" type="presParOf" srcId="{A95D9CA3-84EB-4B70-B0A0-7079CA7CB9AA}" destId="{E0F6F68A-7408-4C43-A213-1E0A6475FF0D}" srcOrd="1" destOrd="0" presId="urn:microsoft.com/office/officeart/2005/8/layout/radial2"/>
    <dgm:cxn modelId="{144FBF2D-817F-4930-BF5E-027FA2F33F12}" type="presParOf" srcId="{FFD7414A-5FEC-47D3-BD53-A7BEFAA2B8B7}" destId="{EFC3D577-1221-49DB-A9FA-76A6E58F1D53}" srcOrd="3" destOrd="0" presId="urn:microsoft.com/office/officeart/2005/8/layout/radial2"/>
    <dgm:cxn modelId="{CE934C7A-998C-498B-9CD4-8A9AAA18E083}" type="presParOf" srcId="{FFD7414A-5FEC-47D3-BD53-A7BEFAA2B8B7}" destId="{B5619232-8B1E-4F4F-807A-27302DE99A17}" srcOrd="4" destOrd="0" presId="urn:microsoft.com/office/officeart/2005/8/layout/radial2"/>
    <dgm:cxn modelId="{2FD4751D-E571-4B02-A463-E485565B4AF3}" type="presParOf" srcId="{B5619232-8B1E-4F4F-807A-27302DE99A17}" destId="{6385D624-F64D-4786-9E36-A7002FA3E253}" srcOrd="0" destOrd="0" presId="urn:microsoft.com/office/officeart/2005/8/layout/radial2"/>
    <dgm:cxn modelId="{177E582F-3F5D-4621-8448-CAC5F72B7A69}" type="presParOf" srcId="{B5619232-8B1E-4F4F-807A-27302DE99A17}" destId="{6C162524-BE2B-4ACE-A18E-813738270BDD}" srcOrd="1" destOrd="0" presId="urn:microsoft.com/office/officeart/2005/8/layout/radial2"/>
    <dgm:cxn modelId="{6443D1BB-916D-44E5-8E0A-8C2F23A6B01C}" type="presParOf" srcId="{FFD7414A-5FEC-47D3-BD53-A7BEFAA2B8B7}" destId="{951129D0-9046-4BA9-BA35-11C9E96D4115}" srcOrd="5" destOrd="0" presId="urn:microsoft.com/office/officeart/2005/8/layout/radial2"/>
    <dgm:cxn modelId="{C8FFEFDA-2C9A-4070-A1C2-B3497A2EA41E}" type="presParOf" srcId="{FFD7414A-5FEC-47D3-BD53-A7BEFAA2B8B7}" destId="{75E35D37-4B0C-466E-8DD1-E65957EF288A}" srcOrd="6" destOrd="0" presId="urn:microsoft.com/office/officeart/2005/8/layout/radial2"/>
    <dgm:cxn modelId="{238B1304-8D2C-455A-88E7-97D70AEE3FA3}" type="presParOf" srcId="{75E35D37-4B0C-466E-8DD1-E65957EF288A}" destId="{7548C77F-BBCF-4E20-A633-2AFB452FE73A}" srcOrd="0" destOrd="0" presId="urn:microsoft.com/office/officeart/2005/8/layout/radial2"/>
    <dgm:cxn modelId="{83DA3F7B-FE68-4F33-8900-AF93635667C1}" type="presParOf" srcId="{75E35D37-4B0C-466E-8DD1-E65957EF288A}" destId="{E09C84C8-7FFD-4AF5-BE4C-E42F06B329B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5677A6-C69A-4C1F-B767-85C1ECFFEC60}" type="doc">
      <dgm:prSet loTypeId="urn:microsoft.com/office/officeart/2005/8/layout/venn2" loCatId="relationship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es-PE"/>
        </a:p>
      </dgm:t>
    </dgm:pt>
    <dgm:pt modelId="{F845C843-D129-4A89-93C6-CD95A12E3086}">
      <dgm:prSet phldrT="[Texto]" custT="1"/>
      <dgm:spPr/>
      <dgm:t>
        <a:bodyPr/>
        <a:lstStyle/>
        <a:p>
          <a:r>
            <a:rPr lang="es-PE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GENERAL</a:t>
          </a:r>
        </a:p>
      </dgm:t>
    </dgm:pt>
    <dgm:pt modelId="{6DC2EF59-946A-4BFC-BCBE-065F85E3545D}" type="parTrans" cxnId="{CEF2C635-6C8F-45FC-AB4A-05A46AAEC1CC}">
      <dgm:prSet/>
      <dgm:spPr/>
      <dgm:t>
        <a:bodyPr/>
        <a:lstStyle/>
        <a:p>
          <a:endParaRPr lang="es-PE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30DD3A-23B3-4FF8-9DDE-63A9C1D4627A}" type="sibTrans" cxnId="{CEF2C635-6C8F-45FC-AB4A-05A46AAEC1CC}">
      <dgm:prSet/>
      <dgm:spPr/>
      <dgm:t>
        <a:bodyPr/>
        <a:lstStyle/>
        <a:p>
          <a:endParaRPr lang="es-PE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D6F368-AB68-4C17-AD7B-4B40A329BE3A}">
      <dgm:prSet phldrT="[Texto]" custT="1"/>
      <dgm:spPr/>
      <dgm:t>
        <a:bodyPr/>
        <a:lstStyle/>
        <a:p>
          <a:r>
            <a:rPr lang="es-PE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ESPECIFICACIÓN</a:t>
          </a:r>
        </a:p>
      </dgm:t>
    </dgm:pt>
    <dgm:pt modelId="{0FB47C51-C6C5-4599-892B-D912280352DB}" type="parTrans" cxnId="{948C6FA3-785A-4A1D-AA32-4FF522B13B31}">
      <dgm:prSet/>
      <dgm:spPr/>
      <dgm:t>
        <a:bodyPr/>
        <a:lstStyle/>
        <a:p>
          <a:endParaRPr lang="es-PE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F1F6F1-A8CB-4C7E-BEC4-2E9D30A30DA9}" type="sibTrans" cxnId="{948C6FA3-785A-4A1D-AA32-4FF522B13B31}">
      <dgm:prSet/>
      <dgm:spPr/>
      <dgm:t>
        <a:bodyPr/>
        <a:lstStyle/>
        <a:p>
          <a:endParaRPr lang="es-PE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914B12-18BE-4369-A9F5-B4002BF4510B}">
      <dgm:prSet phldrT="[Texto]" custT="1"/>
      <dgm:spPr/>
      <dgm:t>
        <a:bodyPr/>
        <a:lstStyle/>
        <a:p>
          <a:r>
            <a:rPr lang="es-PE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DETERMINADA</a:t>
          </a:r>
        </a:p>
      </dgm:t>
    </dgm:pt>
    <dgm:pt modelId="{680556C9-1861-4893-9998-DA53DE5624E8}" type="parTrans" cxnId="{1F406FDD-2196-40AF-BE16-F79A66FE2C92}">
      <dgm:prSet/>
      <dgm:spPr/>
      <dgm:t>
        <a:bodyPr/>
        <a:lstStyle/>
        <a:p>
          <a:endParaRPr lang="es-PE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7BF8A0-6A70-4305-9C26-55122BA24470}" type="sibTrans" cxnId="{1F406FDD-2196-40AF-BE16-F79A66FE2C92}">
      <dgm:prSet/>
      <dgm:spPr/>
      <dgm:t>
        <a:bodyPr/>
        <a:lstStyle/>
        <a:p>
          <a:endParaRPr lang="es-PE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29D2DA-ABEA-434F-BB0C-93B6E4F3F795}">
      <dgm:prSet phldrT="[Texto]" custT="1"/>
      <dgm:spPr/>
      <dgm:t>
        <a:bodyPr/>
        <a:lstStyle/>
        <a:p>
          <a:r>
            <a:rPr lang="es-PE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PARTICULAR</a:t>
          </a:r>
        </a:p>
      </dgm:t>
    </dgm:pt>
    <dgm:pt modelId="{73996C3E-3FAF-42CF-B2F0-F65B44A5ADA6}" type="parTrans" cxnId="{FDA60D76-4405-4BAD-926D-C96A3CCB5C62}">
      <dgm:prSet/>
      <dgm:spPr/>
      <dgm:t>
        <a:bodyPr/>
        <a:lstStyle/>
        <a:p>
          <a:endParaRPr lang="es-PE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AB5752-5DB4-4D73-9609-54D36718E245}" type="sibTrans" cxnId="{FDA60D76-4405-4BAD-926D-C96A3CCB5C62}">
      <dgm:prSet/>
      <dgm:spPr/>
      <dgm:t>
        <a:bodyPr/>
        <a:lstStyle/>
        <a:p>
          <a:endParaRPr lang="es-PE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830240-314D-4105-A3C6-1435B0370645}" type="pres">
      <dgm:prSet presAssocID="{5E5677A6-C69A-4C1F-B767-85C1ECFFEC60}" presName="Name0" presStyleCnt="0">
        <dgm:presLayoutVars>
          <dgm:chMax val="7"/>
          <dgm:resizeHandles val="exact"/>
        </dgm:presLayoutVars>
      </dgm:prSet>
      <dgm:spPr/>
    </dgm:pt>
    <dgm:pt modelId="{95DDE804-6414-4ED5-8E8D-2527FF533944}" type="pres">
      <dgm:prSet presAssocID="{5E5677A6-C69A-4C1F-B767-85C1ECFFEC60}" presName="comp1" presStyleCnt="0"/>
      <dgm:spPr/>
    </dgm:pt>
    <dgm:pt modelId="{E1116AE2-3A03-4F3F-AB84-911BCADF5D6D}" type="pres">
      <dgm:prSet presAssocID="{5E5677A6-C69A-4C1F-B767-85C1ECFFEC60}" presName="circle1" presStyleLbl="node1" presStyleIdx="0" presStyleCnt="4" custScaleX="109891"/>
      <dgm:spPr/>
    </dgm:pt>
    <dgm:pt modelId="{422FC361-B0E4-4125-ACA7-7D6226BD5138}" type="pres">
      <dgm:prSet presAssocID="{5E5677A6-C69A-4C1F-B767-85C1ECFFEC60}" presName="c1text" presStyleLbl="node1" presStyleIdx="0" presStyleCnt="4">
        <dgm:presLayoutVars>
          <dgm:bulletEnabled val="1"/>
        </dgm:presLayoutVars>
      </dgm:prSet>
      <dgm:spPr/>
    </dgm:pt>
    <dgm:pt modelId="{865D14CD-2D36-412D-B998-6E7941B514EA}" type="pres">
      <dgm:prSet presAssocID="{5E5677A6-C69A-4C1F-B767-85C1ECFFEC60}" presName="comp2" presStyleCnt="0"/>
      <dgm:spPr/>
    </dgm:pt>
    <dgm:pt modelId="{F51735A7-D2FD-4E34-B81F-6DBC3FCE261A}" type="pres">
      <dgm:prSet presAssocID="{5E5677A6-C69A-4C1F-B767-85C1ECFFEC60}" presName="circle2" presStyleLbl="node1" presStyleIdx="1" presStyleCnt="4" custScaleX="115385"/>
      <dgm:spPr/>
    </dgm:pt>
    <dgm:pt modelId="{3A992932-34ED-44B5-8B96-F6BA4E9F7788}" type="pres">
      <dgm:prSet presAssocID="{5E5677A6-C69A-4C1F-B767-85C1ECFFEC60}" presName="c2text" presStyleLbl="node1" presStyleIdx="1" presStyleCnt="4">
        <dgm:presLayoutVars>
          <dgm:bulletEnabled val="1"/>
        </dgm:presLayoutVars>
      </dgm:prSet>
      <dgm:spPr/>
    </dgm:pt>
    <dgm:pt modelId="{35C5BE20-56AF-4006-885B-37EC5F9E1564}" type="pres">
      <dgm:prSet presAssocID="{5E5677A6-C69A-4C1F-B767-85C1ECFFEC60}" presName="comp3" presStyleCnt="0"/>
      <dgm:spPr/>
    </dgm:pt>
    <dgm:pt modelId="{F0B94442-49DB-4403-85C9-E0315C6A833B}" type="pres">
      <dgm:prSet presAssocID="{5E5677A6-C69A-4C1F-B767-85C1ECFFEC60}" presName="circle3" presStyleLbl="node1" presStyleIdx="2" presStyleCnt="4" custScaleX="106227"/>
      <dgm:spPr/>
    </dgm:pt>
    <dgm:pt modelId="{9758D273-17AC-40F4-AF71-95E096BD1D22}" type="pres">
      <dgm:prSet presAssocID="{5E5677A6-C69A-4C1F-B767-85C1ECFFEC60}" presName="c3text" presStyleLbl="node1" presStyleIdx="2" presStyleCnt="4">
        <dgm:presLayoutVars>
          <dgm:bulletEnabled val="1"/>
        </dgm:presLayoutVars>
      </dgm:prSet>
      <dgm:spPr/>
    </dgm:pt>
    <dgm:pt modelId="{E2EF4B00-DB70-41DC-BFBE-ABB0EC4077C0}" type="pres">
      <dgm:prSet presAssocID="{5E5677A6-C69A-4C1F-B767-85C1ECFFEC60}" presName="comp4" presStyleCnt="0"/>
      <dgm:spPr/>
    </dgm:pt>
    <dgm:pt modelId="{22C41E2A-25C7-4CF6-B613-DC3D85CB9530}" type="pres">
      <dgm:prSet presAssocID="{5E5677A6-C69A-4C1F-B767-85C1ECFFEC60}" presName="circle4" presStyleLbl="node1" presStyleIdx="3" presStyleCnt="4" custLinFactNeighborY="0"/>
      <dgm:spPr/>
    </dgm:pt>
    <dgm:pt modelId="{8CF34DB0-10B2-4113-AAED-3638C07735FA}" type="pres">
      <dgm:prSet presAssocID="{5E5677A6-C69A-4C1F-B767-85C1ECFFEC60}" presName="c4text" presStyleLbl="node1" presStyleIdx="3" presStyleCnt="4">
        <dgm:presLayoutVars>
          <dgm:bulletEnabled val="1"/>
        </dgm:presLayoutVars>
      </dgm:prSet>
      <dgm:spPr/>
    </dgm:pt>
  </dgm:ptLst>
  <dgm:cxnLst>
    <dgm:cxn modelId="{CEF2C635-6C8F-45FC-AB4A-05A46AAEC1CC}" srcId="{5E5677A6-C69A-4C1F-B767-85C1ECFFEC60}" destId="{F845C843-D129-4A89-93C6-CD95A12E3086}" srcOrd="0" destOrd="0" parTransId="{6DC2EF59-946A-4BFC-BCBE-065F85E3545D}" sibTransId="{2230DD3A-23B3-4FF8-9DDE-63A9C1D4627A}"/>
    <dgm:cxn modelId="{993A6C5F-D375-4E22-928E-D3DD22F9E19D}" type="presOf" srcId="{5AD6F368-AB68-4C17-AD7B-4B40A329BE3A}" destId="{3A992932-34ED-44B5-8B96-F6BA4E9F7788}" srcOrd="1" destOrd="0" presId="urn:microsoft.com/office/officeart/2005/8/layout/venn2"/>
    <dgm:cxn modelId="{C2B69464-036A-4D40-9D70-D529EC3C67F8}" type="presOf" srcId="{37914B12-18BE-4369-A9F5-B4002BF4510B}" destId="{9758D273-17AC-40F4-AF71-95E096BD1D22}" srcOrd="1" destOrd="0" presId="urn:microsoft.com/office/officeart/2005/8/layout/venn2"/>
    <dgm:cxn modelId="{074FA650-FB6A-4BC2-814D-E920827DDC5C}" type="presOf" srcId="{37914B12-18BE-4369-A9F5-B4002BF4510B}" destId="{F0B94442-49DB-4403-85C9-E0315C6A833B}" srcOrd="0" destOrd="0" presId="urn:microsoft.com/office/officeart/2005/8/layout/venn2"/>
    <dgm:cxn modelId="{FDA60D76-4405-4BAD-926D-C96A3CCB5C62}" srcId="{5E5677A6-C69A-4C1F-B767-85C1ECFFEC60}" destId="{D229D2DA-ABEA-434F-BB0C-93B6E4F3F795}" srcOrd="3" destOrd="0" parTransId="{73996C3E-3FAF-42CF-B2F0-F65B44A5ADA6}" sibTransId="{C0AB5752-5DB4-4D73-9609-54D36718E245}"/>
    <dgm:cxn modelId="{6ECEEA77-46C5-4BB0-B842-A0997A85BA8C}" type="presOf" srcId="{F845C843-D129-4A89-93C6-CD95A12E3086}" destId="{E1116AE2-3A03-4F3F-AB84-911BCADF5D6D}" srcOrd="0" destOrd="0" presId="urn:microsoft.com/office/officeart/2005/8/layout/venn2"/>
    <dgm:cxn modelId="{948C6FA3-785A-4A1D-AA32-4FF522B13B31}" srcId="{5E5677A6-C69A-4C1F-B767-85C1ECFFEC60}" destId="{5AD6F368-AB68-4C17-AD7B-4B40A329BE3A}" srcOrd="1" destOrd="0" parTransId="{0FB47C51-C6C5-4599-892B-D912280352DB}" sibTransId="{E0F1F6F1-A8CB-4C7E-BEC4-2E9D30A30DA9}"/>
    <dgm:cxn modelId="{110AD9B6-0B52-4E7A-8C1F-E2C5E014FE22}" type="presOf" srcId="{5E5677A6-C69A-4C1F-B767-85C1ECFFEC60}" destId="{2B830240-314D-4105-A3C6-1435B0370645}" srcOrd="0" destOrd="0" presId="urn:microsoft.com/office/officeart/2005/8/layout/venn2"/>
    <dgm:cxn modelId="{DED1CABA-ABC2-4C31-A056-ABB170D58754}" type="presOf" srcId="{D229D2DA-ABEA-434F-BB0C-93B6E4F3F795}" destId="{22C41E2A-25C7-4CF6-B613-DC3D85CB9530}" srcOrd="0" destOrd="0" presId="urn:microsoft.com/office/officeart/2005/8/layout/venn2"/>
    <dgm:cxn modelId="{332516CF-B35E-4FC8-A003-0FA3EB584A79}" type="presOf" srcId="{5AD6F368-AB68-4C17-AD7B-4B40A329BE3A}" destId="{F51735A7-D2FD-4E34-B81F-6DBC3FCE261A}" srcOrd="0" destOrd="0" presId="urn:microsoft.com/office/officeart/2005/8/layout/venn2"/>
    <dgm:cxn modelId="{AA4E1DD4-EBB1-4B5A-A587-075707121514}" type="presOf" srcId="{F845C843-D129-4A89-93C6-CD95A12E3086}" destId="{422FC361-B0E4-4125-ACA7-7D6226BD5138}" srcOrd="1" destOrd="0" presId="urn:microsoft.com/office/officeart/2005/8/layout/venn2"/>
    <dgm:cxn modelId="{1F406FDD-2196-40AF-BE16-F79A66FE2C92}" srcId="{5E5677A6-C69A-4C1F-B767-85C1ECFFEC60}" destId="{37914B12-18BE-4369-A9F5-B4002BF4510B}" srcOrd="2" destOrd="0" parTransId="{680556C9-1861-4893-9998-DA53DE5624E8}" sibTransId="{FF7BF8A0-6A70-4305-9C26-55122BA24470}"/>
    <dgm:cxn modelId="{E99AD8FB-3A2F-4A51-AB7F-2E37300FAB9E}" type="presOf" srcId="{D229D2DA-ABEA-434F-BB0C-93B6E4F3F795}" destId="{8CF34DB0-10B2-4113-AAED-3638C07735FA}" srcOrd="1" destOrd="0" presId="urn:microsoft.com/office/officeart/2005/8/layout/venn2"/>
    <dgm:cxn modelId="{253203DC-1266-4FF9-82DE-04F49CEFF42D}" type="presParOf" srcId="{2B830240-314D-4105-A3C6-1435B0370645}" destId="{95DDE804-6414-4ED5-8E8D-2527FF533944}" srcOrd="0" destOrd="0" presId="urn:microsoft.com/office/officeart/2005/8/layout/venn2"/>
    <dgm:cxn modelId="{8AAF1EF6-48A2-4586-9629-333074CE97BF}" type="presParOf" srcId="{95DDE804-6414-4ED5-8E8D-2527FF533944}" destId="{E1116AE2-3A03-4F3F-AB84-911BCADF5D6D}" srcOrd="0" destOrd="0" presId="urn:microsoft.com/office/officeart/2005/8/layout/venn2"/>
    <dgm:cxn modelId="{D7A4F5EC-A3C9-48EA-8E9C-2D29E9E3A17C}" type="presParOf" srcId="{95DDE804-6414-4ED5-8E8D-2527FF533944}" destId="{422FC361-B0E4-4125-ACA7-7D6226BD5138}" srcOrd="1" destOrd="0" presId="urn:microsoft.com/office/officeart/2005/8/layout/venn2"/>
    <dgm:cxn modelId="{F407D392-504B-4585-9781-41FEE8B1CF30}" type="presParOf" srcId="{2B830240-314D-4105-A3C6-1435B0370645}" destId="{865D14CD-2D36-412D-B998-6E7941B514EA}" srcOrd="1" destOrd="0" presId="urn:microsoft.com/office/officeart/2005/8/layout/venn2"/>
    <dgm:cxn modelId="{03E9CE83-A348-4348-87E6-B4D8F71D3E0C}" type="presParOf" srcId="{865D14CD-2D36-412D-B998-6E7941B514EA}" destId="{F51735A7-D2FD-4E34-B81F-6DBC3FCE261A}" srcOrd="0" destOrd="0" presId="urn:microsoft.com/office/officeart/2005/8/layout/venn2"/>
    <dgm:cxn modelId="{04A6D613-A220-4F36-80B5-A6E46A6F5DFA}" type="presParOf" srcId="{865D14CD-2D36-412D-B998-6E7941B514EA}" destId="{3A992932-34ED-44B5-8B96-F6BA4E9F7788}" srcOrd="1" destOrd="0" presId="urn:microsoft.com/office/officeart/2005/8/layout/venn2"/>
    <dgm:cxn modelId="{8B4739DF-2D11-4D03-9B3F-B2205C2C9F42}" type="presParOf" srcId="{2B830240-314D-4105-A3C6-1435B0370645}" destId="{35C5BE20-56AF-4006-885B-37EC5F9E1564}" srcOrd="2" destOrd="0" presId="urn:microsoft.com/office/officeart/2005/8/layout/venn2"/>
    <dgm:cxn modelId="{9286F2AE-3F5C-4B53-94D6-EA427BCFA533}" type="presParOf" srcId="{35C5BE20-56AF-4006-885B-37EC5F9E1564}" destId="{F0B94442-49DB-4403-85C9-E0315C6A833B}" srcOrd="0" destOrd="0" presId="urn:microsoft.com/office/officeart/2005/8/layout/venn2"/>
    <dgm:cxn modelId="{CCE68BA7-1A88-4902-BEE5-BF4EA829A1B7}" type="presParOf" srcId="{35C5BE20-56AF-4006-885B-37EC5F9E1564}" destId="{9758D273-17AC-40F4-AF71-95E096BD1D22}" srcOrd="1" destOrd="0" presId="urn:microsoft.com/office/officeart/2005/8/layout/venn2"/>
    <dgm:cxn modelId="{6B0EE4F2-4E55-4477-BECE-9767F9CA493B}" type="presParOf" srcId="{2B830240-314D-4105-A3C6-1435B0370645}" destId="{E2EF4B00-DB70-41DC-BFBE-ABB0EC4077C0}" srcOrd="3" destOrd="0" presId="urn:microsoft.com/office/officeart/2005/8/layout/venn2"/>
    <dgm:cxn modelId="{1112BBD1-91AC-4177-99B9-22A7E448F89B}" type="presParOf" srcId="{E2EF4B00-DB70-41DC-BFBE-ABB0EC4077C0}" destId="{22C41E2A-25C7-4CF6-B613-DC3D85CB9530}" srcOrd="0" destOrd="0" presId="urn:microsoft.com/office/officeart/2005/8/layout/venn2"/>
    <dgm:cxn modelId="{ADFB2AB9-8B5B-4EF7-BE1E-C3405904BCDB}" type="presParOf" srcId="{E2EF4B00-DB70-41DC-BFBE-ABB0EC4077C0}" destId="{8CF34DB0-10B2-4113-AAED-3638C07735FA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1129D0-9046-4BA9-BA35-11C9E96D4115}">
      <dsp:nvSpPr>
        <dsp:cNvPr id="0" name=""/>
        <dsp:cNvSpPr/>
      </dsp:nvSpPr>
      <dsp:spPr>
        <a:xfrm rot="1124127">
          <a:off x="2289612" y="2959198"/>
          <a:ext cx="3039929" cy="51591"/>
        </a:xfrm>
        <a:custGeom>
          <a:avLst/>
          <a:gdLst/>
          <a:ahLst/>
          <a:cxnLst/>
          <a:rect l="0" t="0" r="0" b="0"/>
          <a:pathLst>
            <a:path>
              <a:moveTo>
                <a:pt x="0" y="25795"/>
              </a:moveTo>
              <a:lnTo>
                <a:pt x="3039929" y="257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C3D577-1221-49DB-A9FA-76A6E58F1D53}">
      <dsp:nvSpPr>
        <dsp:cNvPr id="0" name=""/>
        <dsp:cNvSpPr/>
      </dsp:nvSpPr>
      <dsp:spPr>
        <a:xfrm rot="21498363">
          <a:off x="2369709" y="2164005"/>
          <a:ext cx="2025687" cy="51591"/>
        </a:xfrm>
        <a:custGeom>
          <a:avLst/>
          <a:gdLst/>
          <a:ahLst/>
          <a:cxnLst/>
          <a:rect l="0" t="0" r="0" b="0"/>
          <a:pathLst>
            <a:path>
              <a:moveTo>
                <a:pt x="0" y="25795"/>
              </a:moveTo>
              <a:lnTo>
                <a:pt x="2025687" y="257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9225BE-224D-447D-ABC0-2C1642C0B44D}">
      <dsp:nvSpPr>
        <dsp:cNvPr id="0" name=""/>
        <dsp:cNvSpPr/>
      </dsp:nvSpPr>
      <dsp:spPr>
        <a:xfrm rot="20435730">
          <a:off x="2291953" y="1494148"/>
          <a:ext cx="2753312" cy="51591"/>
        </a:xfrm>
        <a:custGeom>
          <a:avLst/>
          <a:gdLst/>
          <a:ahLst/>
          <a:cxnLst/>
          <a:rect l="0" t="0" r="0" b="0"/>
          <a:pathLst>
            <a:path>
              <a:moveTo>
                <a:pt x="0" y="25795"/>
              </a:moveTo>
              <a:lnTo>
                <a:pt x="2753312" y="257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76C381-5A25-4FE5-A6BF-F9AB5ACE7E03}">
      <dsp:nvSpPr>
        <dsp:cNvPr id="0" name=""/>
        <dsp:cNvSpPr/>
      </dsp:nvSpPr>
      <dsp:spPr>
        <a:xfrm>
          <a:off x="322560" y="1142390"/>
          <a:ext cx="2146592" cy="214659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A62205F-C605-447E-BA49-3C69BBE5EAEE}">
      <dsp:nvSpPr>
        <dsp:cNvPr id="0" name=""/>
        <dsp:cNvSpPr/>
      </dsp:nvSpPr>
      <dsp:spPr>
        <a:xfrm>
          <a:off x="4757769" y="-110522"/>
          <a:ext cx="2731534" cy="1531469"/>
        </a:xfrm>
        <a:prstGeom prst="ellipse">
          <a:avLst/>
        </a:prstGeom>
        <a:solidFill>
          <a:schemeClr val="accent1">
            <a:shade val="80000"/>
            <a:hueOff val="102082"/>
            <a:satOff val="-1464"/>
            <a:lumOff val="853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al" pitchFamily="34" charset="0"/>
              <a:cs typeface="Arial" pitchFamily="34" charset="0"/>
            </a:rPr>
            <a:t>Analizar e identificar los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al" pitchFamily="34" charset="0"/>
              <a:cs typeface="Arial" pitchFamily="34" charset="0"/>
            </a:rPr>
            <a:t>caracteres del documento para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al" pitchFamily="34" charset="0"/>
              <a:cs typeface="Arial" pitchFamily="34" charset="0"/>
            </a:rPr>
            <a:t>determinar los </a:t>
          </a:r>
          <a:r>
            <a:rPr lang="es-PE" sz="1200" kern="1200" dirty="0">
              <a:latin typeface="Arial" pitchFamily="34" charset="0"/>
              <a:cs typeface="Arial" pitchFamily="34" charset="0"/>
            </a:rPr>
            <a:t>c</a:t>
          </a:r>
          <a:r>
            <a:rPr lang="es-ES" sz="1200" kern="1200" dirty="0">
              <a:latin typeface="Arial" pitchFamily="34" charset="0"/>
              <a:cs typeface="Arial" pitchFamily="34" charset="0"/>
            </a:rPr>
            <a:t>ampos a describir</a:t>
          </a:r>
          <a:r>
            <a:rPr lang="es-PE" sz="1200" kern="1200" dirty="0">
              <a:latin typeface="Arial" pitchFamily="34" charset="0"/>
              <a:cs typeface="Arial" pitchFamily="34" charset="0"/>
            </a:rPr>
            <a:t>.</a:t>
          </a:r>
        </a:p>
      </dsp:txBody>
      <dsp:txXfrm>
        <a:off x="5157793" y="113756"/>
        <a:ext cx="1931486" cy="1082913"/>
      </dsp:txXfrm>
    </dsp:sp>
    <dsp:sp modelId="{6385D624-F64D-4786-9E36-A7002FA3E253}">
      <dsp:nvSpPr>
        <dsp:cNvPr id="0" name=""/>
        <dsp:cNvSpPr/>
      </dsp:nvSpPr>
      <dsp:spPr>
        <a:xfrm>
          <a:off x="4394340" y="1491186"/>
          <a:ext cx="1671457" cy="1287955"/>
        </a:xfrm>
        <a:prstGeom prst="ellipse">
          <a:avLst/>
        </a:prstGeom>
        <a:solidFill>
          <a:schemeClr val="accent1">
            <a:shade val="80000"/>
            <a:hueOff val="204164"/>
            <a:satOff val="-2928"/>
            <a:lumOff val="1707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latin typeface="Arial" pitchFamily="34" charset="0"/>
              <a:cs typeface="Arial" pitchFamily="34" charset="0"/>
            </a:rPr>
            <a:t>Es la representación de la unidad a describir.</a:t>
          </a:r>
          <a:endParaRPr lang="es-PE" sz="1100" kern="1200" dirty="0">
            <a:latin typeface="Arial" pitchFamily="34" charset="0"/>
            <a:cs typeface="Arial" pitchFamily="34" charset="0"/>
          </a:endParaRPr>
        </a:p>
      </dsp:txBody>
      <dsp:txXfrm>
        <a:off x="4639119" y="1679803"/>
        <a:ext cx="1181899" cy="910721"/>
      </dsp:txXfrm>
    </dsp:sp>
    <dsp:sp modelId="{7548C77F-BBCF-4E20-A633-2AFB452FE73A}">
      <dsp:nvSpPr>
        <dsp:cNvPr id="0" name=""/>
        <dsp:cNvSpPr/>
      </dsp:nvSpPr>
      <dsp:spPr>
        <a:xfrm>
          <a:off x="5105015" y="3082501"/>
          <a:ext cx="2384288" cy="1492418"/>
        </a:xfrm>
        <a:prstGeom prst="ellipse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500" kern="1200" noProof="0" dirty="0"/>
            <a:t>Permitiendo</a:t>
          </a:r>
          <a:r>
            <a:rPr lang="pt-BR" sz="1500" kern="1200" dirty="0"/>
            <a:t> </a:t>
          </a:r>
          <a:r>
            <a:rPr lang="pt-BR" sz="1500" kern="1200" dirty="0" err="1"/>
            <a:t>la</a:t>
          </a:r>
          <a:r>
            <a:rPr lang="pt-BR" sz="1500" kern="1200" dirty="0"/>
            <a:t> </a:t>
          </a:r>
          <a:r>
            <a:rPr lang="es-PE" sz="1500" kern="1200" noProof="0" dirty="0"/>
            <a:t>localización</a:t>
          </a:r>
          <a:r>
            <a:rPr lang="pt-BR" sz="1500" kern="1200" dirty="0"/>
            <a:t>,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500" kern="1200" noProof="0" dirty="0"/>
            <a:t>ubicación</a:t>
          </a:r>
          <a:r>
            <a:rPr lang="pt-BR" sz="1500" kern="1200" dirty="0"/>
            <a:t> y </a:t>
          </a:r>
          <a:r>
            <a:rPr lang="es-PE" sz="1500" kern="1200" noProof="0" dirty="0"/>
            <a:t>control</a:t>
          </a:r>
          <a:r>
            <a:rPr lang="pt-BR" sz="1500" kern="1200" dirty="0"/>
            <a:t>.</a:t>
          </a:r>
          <a:endParaRPr lang="es-ES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500" kern="1200" dirty="0"/>
        </a:p>
      </dsp:txBody>
      <dsp:txXfrm>
        <a:off x="5454186" y="3301061"/>
        <a:ext cx="1685946" cy="10552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116AE2-3A03-4F3F-AB84-911BCADF5D6D}">
      <dsp:nvSpPr>
        <dsp:cNvPr id="0" name=""/>
        <dsp:cNvSpPr/>
      </dsp:nvSpPr>
      <dsp:spPr>
        <a:xfrm>
          <a:off x="1214430" y="0"/>
          <a:ext cx="7143831" cy="6500833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GENERAL</a:t>
          </a:r>
        </a:p>
      </dsp:txBody>
      <dsp:txXfrm>
        <a:off x="3787638" y="325041"/>
        <a:ext cx="1997415" cy="975125"/>
      </dsp:txXfrm>
    </dsp:sp>
    <dsp:sp modelId="{F51735A7-D2FD-4E34-B81F-6DBC3FCE261A}">
      <dsp:nvSpPr>
        <dsp:cNvPr id="0" name=""/>
        <dsp:cNvSpPr/>
      </dsp:nvSpPr>
      <dsp:spPr>
        <a:xfrm>
          <a:off x="1785951" y="1300166"/>
          <a:ext cx="6000789" cy="5200667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180718"/>
                <a:satOff val="-3780"/>
                <a:lumOff val="2103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80718"/>
                <a:satOff val="-3780"/>
                <a:lumOff val="2103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80718"/>
                <a:satOff val="-3780"/>
                <a:lumOff val="210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ESPECIFICACIÓN</a:t>
          </a:r>
        </a:p>
      </dsp:txBody>
      <dsp:txXfrm>
        <a:off x="3737707" y="1612206"/>
        <a:ext cx="2097276" cy="936120"/>
      </dsp:txXfrm>
    </dsp:sp>
    <dsp:sp modelId="{F0B94442-49DB-4403-85C9-E0315C6A833B}">
      <dsp:nvSpPr>
        <dsp:cNvPr id="0" name=""/>
        <dsp:cNvSpPr/>
      </dsp:nvSpPr>
      <dsp:spPr>
        <a:xfrm>
          <a:off x="2714653" y="2600333"/>
          <a:ext cx="4143384" cy="3900500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361436"/>
                <a:satOff val="-7560"/>
                <a:lumOff val="42063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361436"/>
                <a:satOff val="-7560"/>
                <a:lumOff val="42063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361436"/>
                <a:satOff val="-7560"/>
                <a:lumOff val="420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DETERMINADA</a:t>
          </a:r>
        </a:p>
      </dsp:txBody>
      <dsp:txXfrm>
        <a:off x="3820937" y="2892871"/>
        <a:ext cx="1930817" cy="877612"/>
      </dsp:txXfrm>
    </dsp:sp>
    <dsp:sp modelId="{22C41E2A-25C7-4CF6-B613-DC3D85CB9530}">
      <dsp:nvSpPr>
        <dsp:cNvPr id="0" name=""/>
        <dsp:cNvSpPr/>
      </dsp:nvSpPr>
      <dsp:spPr>
        <a:xfrm>
          <a:off x="3486179" y="3900500"/>
          <a:ext cx="2600333" cy="2600333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180718"/>
                <a:satOff val="-3780"/>
                <a:lumOff val="2103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80718"/>
                <a:satOff val="-3780"/>
                <a:lumOff val="2103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80718"/>
                <a:satOff val="-3780"/>
                <a:lumOff val="210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PARTICULAR</a:t>
          </a:r>
        </a:p>
      </dsp:txBody>
      <dsp:txXfrm>
        <a:off x="3866989" y="4550583"/>
        <a:ext cx="1838713" cy="13001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28300" cy="351476"/>
          </a:xfrm>
          <a:prstGeom prst="rect">
            <a:avLst/>
          </a:prstGeom>
        </p:spPr>
        <p:txBody>
          <a:bodyPr vert="horz" lIns="90770" tIns="45385" rIns="90770" bIns="45385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266000" y="1"/>
            <a:ext cx="4028300" cy="351476"/>
          </a:xfrm>
          <a:prstGeom prst="rect">
            <a:avLst/>
          </a:prstGeom>
        </p:spPr>
        <p:txBody>
          <a:bodyPr vert="horz" lIns="90770" tIns="45385" rIns="90770" bIns="45385" rtlCol="0"/>
          <a:lstStyle>
            <a:lvl1pPr algn="r">
              <a:defRPr sz="1200"/>
            </a:lvl1pPr>
          </a:lstStyle>
          <a:p>
            <a:fld id="{81D6BB7B-70EC-493B-AFEA-B4A6BFA6D457}" type="datetimeFigureOut">
              <a:rPr lang="es-PE" smtClean="0"/>
              <a:t>18/11/2017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6658925"/>
            <a:ext cx="4028300" cy="351476"/>
          </a:xfrm>
          <a:prstGeom prst="rect">
            <a:avLst/>
          </a:prstGeom>
        </p:spPr>
        <p:txBody>
          <a:bodyPr vert="horz" lIns="90770" tIns="45385" rIns="90770" bIns="45385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266000" y="6658925"/>
            <a:ext cx="4028300" cy="351476"/>
          </a:xfrm>
          <a:prstGeom prst="rect">
            <a:avLst/>
          </a:prstGeom>
        </p:spPr>
        <p:txBody>
          <a:bodyPr vert="horz" lIns="90770" tIns="45385" rIns="90770" bIns="45385" rtlCol="0" anchor="b"/>
          <a:lstStyle>
            <a:lvl1pPr algn="r">
              <a:defRPr sz="1200"/>
            </a:lvl1pPr>
          </a:lstStyle>
          <a:p>
            <a:fld id="{B855AEF1-2D3F-4719-9200-15D624B4A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74231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28440" cy="350520"/>
          </a:xfrm>
          <a:prstGeom prst="rect">
            <a:avLst/>
          </a:prstGeom>
        </p:spPr>
        <p:txBody>
          <a:bodyPr vert="horz" lIns="92625" tIns="46311" rIns="92625" bIns="46311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265814" y="1"/>
            <a:ext cx="4028440" cy="350520"/>
          </a:xfrm>
          <a:prstGeom prst="rect">
            <a:avLst/>
          </a:prstGeom>
        </p:spPr>
        <p:txBody>
          <a:bodyPr vert="horz" lIns="92625" tIns="46311" rIns="92625" bIns="46311" rtlCol="0"/>
          <a:lstStyle>
            <a:lvl1pPr algn="r">
              <a:defRPr sz="1200"/>
            </a:lvl1pPr>
          </a:lstStyle>
          <a:p>
            <a:fld id="{ACDF08CB-2939-49BA-BAC3-52591522C3E8}" type="datetimeFigureOut">
              <a:rPr lang="es-ES" smtClean="0"/>
              <a:pPr/>
              <a:t>17/11/2017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25" tIns="46311" rIns="92625" bIns="46311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29640" y="3329942"/>
            <a:ext cx="7437120" cy="3154680"/>
          </a:xfrm>
          <a:prstGeom prst="rect">
            <a:avLst/>
          </a:prstGeom>
        </p:spPr>
        <p:txBody>
          <a:bodyPr vert="horz" lIns="92625" tIns="46311" rIns="92625" bIns="46311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6658666"/>
            <a:ext cx="4028440" cy="350520"/>
          </a:xfrm>
          <a:prstGeom prst="rect">
            <a:avLst/>
          </a:prstGeom>
        </p:spPr>
        <p:txBody>
          <a:bodyPr vert="horz" lIns="92625" tIns="46311" rIns="92625" bIns="46311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265814" y="6658666"/>
            <a:ext cx="4028440" cy="350520"/>
          </a:xfrm>
          <a:prstGeom prst="rect">
            <a:avLst/>
          </a:prstGeom>
        </p:spPr>
        <p:txBody>
          <a:bodyPr vert="horz" lIns="92625" tIns="46311" rIns="92625" bIns="46311" rtlCol="0" anchor="b"/>
          <a:lstStyle>
            <a:lvl1pPr algn="r">
              <a:defRPr sz="1200"/>
            </a:lvl1pPr>
          </a:lstStyle>
          <a:p>
            <a:fld id="{B0450EEA-9B16-4474-AFD8-65D877007B5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2983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5C5B3-4101-46A8-BAF9-98A3B181E01E}" type="slidenum">
              <a:rPr lang="es-PE" smtClean="0"/>
              <a:t>27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1726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 descr="PLANTILLAS PPT FINALES CON NUEVO LOGO-02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355976" y="3789040"/>
            <a:ext cx="3744416" cy="1154559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355976" y="5085184"/>
            <a:ext cx="3744416" cy="72008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FDEC-8BA7-4214-8ECC-71B555B60C7E}" type="datetimeFigureOut">
              <a:rPr lang="es-ES" smtClean="0"/>
              <a:pPr/>
              <a:t>17/11/2017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7D0E-E8DB-4A41-9E2F-7605E005E4C6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8" name="7 Conector recto"/>
          <p:cNvCxnSpPr/>
          <p:nvPr userDrawn="1"/>
        </p:nvCxnSpPr>
        <p:spPr>
          <a:xfrm>
            <a:off x="4283968" y="5085184"/>
            <a:ext cx="0" cy="72008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537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80312" y="1268760"/>
            <a:ext cx="576064" cy="4857403"/>
          </a:xfrm>
        </p:spPr>
        <p:txBody>
          <a:bodyPr vert="eaVert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580112" y="1268760"/>
            <a:ext cx="1656184" cy="485740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FDEC-8BA7-4214-8ECC-71B555B60C7E}" type="datetimeFigureOut">
              <a:rPr lang="es-ES" smtClean="0"/>
              <a:pPr/>
              <a:t>17/11/2017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7D0E-E8DB-4A41-9E2F-7605E005E4C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913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3768" y="2636912"/>
            <a:ext cx="6048672" cy="5760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83768" y="3429000"/>
            <a:ext cx="6048672" cy="18722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FDEC-8BA7-4214-8ECC-71B555B60C7E}" type="datetimeFigureOut">
              <a:rPr lang="es-ES" smtClean="0"/>
              <a:pPr/>
              <a:t>17/11/2017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7D0E-E8DB-4A41-9E2F-7605E005E4C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073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5696" y="2564904"/>
            <a:ext cx="6624736" cy="36004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835696" y="2996952"/>
            <a:ext cx="3164160" cy="273630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52256" y="2996952"/>
            <a:ext cx="3308176" cy="273630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FDEC-8BA7-4214-8ECC-71B555B60C7E}" type="datetimeFigureOut">
              <a:rPr lang="es-ES" smtClean="0"/>
              <a:pPr/>
              <a:t>17/11/2017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7D0E-E8DB-4A41-9E2F-7605E005E4C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8123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67744" y="2636912"/>
            <a:ext cx="2808312" cy="720080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267744" y="3428999"/>
            <a:ext cx="2733700" cy="237626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48064" y="2636912"/>
            <a:ext cx="2808312" cy="711770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49081" y="3428999"/>
            <a:ext cx="2807295" cy="237626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FDEC-8BA7-4214-8ECC-71B555B60C7E}" type="datetimeFigureOut">
              <a:rPr lang="es-ES" smtClean="0"/>
              <a:pPr/>
              <a:t>17/11/2017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7D0E-E8DB-4A41-9E2F-7605E005E4C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2688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99792" y="2420888"/>
            <a:ext cx="3960440" cy="1584176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FDEC-8BA7-4214-8ECC-71B555B60C7E}" type="datetimeFigureOut">
              <a:rPr lang="es-ES" smtClean="0"/>
              <a:pPr/>
              <a:t>17/11/2017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7D0E-E8DB-4A41-9E2F-7605E005E4C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5803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FDEC-8BA7-4214-8ECC-71B555B60C7E}" type="datetimeFigureOut">
              <a:rPr lang="es-ES" smtClean="0"/>
              <a:pPr/>
              <a:t>17/11/2017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7D0E-E8DB-4A41-9E2F-7605E005E4C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9051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1681" y="2780928"/>
            <a:ext cx="2880320" cy="742404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16016" y="2564905"/>
            <a:ext cx="3970784" cy="345638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91680" y="3645025"/>
            <a:ext cx="2880320" cy="23762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FDEC-8BA7-4214-8ECC-71B555B60C7E}" type="datetimeFigureOut">
              <a:rPr lang="es-ES" smtClean="0"/>
              <a:pPr/>
              <a:t>17/11/2017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7D0E-E8DB-4A41-9E2F-7605E005E4C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3760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47864" y="5301208"/>
            <a:ext cx="4464496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347864" y="1844824"/>
            <a:ext cx="4464496" cy="338437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347864" y="5805264"/>
            <a:ext cx="4464496" cy="365918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FDEC-8BA7-4214-8ECC-71B555B60C7E}" type="datetimeFigureOut">
              <a:rPr lang="es-ES" smtClean="0"/>
              <a:pPr/>
              <a:t>17/11/2017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7D0E-E8DB-4A41-9E2F-7605E005E4C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201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67744" y="2492896"/>
            <a:ext cx="6429400" cy="580926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267744" y="3212976"/>
            <a:ext cx="6419056" cy="2913187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FDEC-8BA7-4214-8ECC-71B555B60C7E}" type="datetimeFigureOut">
              <a:rPr lang="es-ES" smtClean="0"/>
              <a:pPr/>
              <a:t>17/11/2017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7D0E-E8DB-4A41-9E2F-7605E005E4C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7535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PLANTILLAS PPT FINALES CON NUEVO LOGO-04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2627784" y="2636912"/>
            <a:ext cx="606936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627784" y="3356992"/>
            <a:ext cx="6059016" cy="2769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DFDEC-8BA7-4214-8ECC-71B555B60C7E}" type="datetimeFigureOut">
              <a:rPr lang="es-ES" smtClean="0"/>
              <a:pPr/>
              <a:t>17/11/2017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D7D0E-E8DB-4A41-9E2F-7605E005E4C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999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INVENTARIO.xlsx" TargetMode="Externa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GUIA%20ENA-ISAD%202.ppt" TargetMode="Externa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1INDICE%20ALFABETICO%202%20-.docx" TargetMode="Externa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11152" y="2420888"/>
            <a:ext cx="7056784" cy="1874639"/>
          </a:xfrm>
        </p:spPr>
        <p:txBody>
          <a:bodyPr>
            <a:noAutofit/>
          </a:bodyPr>
          <a:lstStyle/>
          <a:p>
            <a:pPr algn="ctr"/>
            <a:r>
              <a:rPr lang="es-ES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TEORIA DE ORGANIZACIÓN Y DESCRIPCION DE DOCUMENTOS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915816" y="4984506"/>
            <a:ext cx="4860032" cy="504056"/>
          </a:xfrm>
        </p:spPr>
        <p:txBody>
          <a:bodyPr>
            <a:noAutofit/>
          </a:bodyPr>
          <a:lstStyle/>
          <a:p>
            <a:pPr algn="just"/>
            <a:r>
              <a:rPr lang="es-ES" sz="1800" b="1" dirty="0">
                <a:solidFill>
                  <a:schemeClr val="accent1">
                    <a:lumMod val="50000"/>
                  </a:schemeClr>
                </a:solidFill>
              </a:rPr>
              <a:t>Expositor: </a:t>
            </a:r>
            <a:r>
              <a:rPr lang="es-ES" sz="1800" b="1" dirty="0" err="1">
                <a:solidFill>
                  <a:schemeClr val="accent1">
                    <a:lumMod val="50000"/>
                  </a:schemeClr>
                </a:solidFill>
              </a:rPr>
              <a:t>Mag</a:t>
            </a:r>
            <a:r>
              <a:rPr lang="es-ES" sz="1800" b="1" dirty="0">
                <a:solidFill>
                  <a:schemeClr val="accent1">
                    <a:lumMod val="50000"/>
                  </a:schemeClr>
                </a:solidFill>
              </a:rPr>
              <a:t>. Soledad Carol Arteaga Paniagua</a:t>
            </a: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251520" y="4984506"/>
            <a:ext cx="3744416" cy="20858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230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>
            <a:extLst>
              <a:ext uri="{FF2B5EF4-FFF2-40B4-BE49-F238E27FC236}">
                <a16:creationId xmlns:a16="http://schemas.microsoft.com/office/drawing/2014/main" id="{CFDB5E59-D167-4DCD-A1E0-72EF146FF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2276872"/>
            <a:ext cx="7632848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s-ES" sz="2800" dirty="0"/>
              <a:t>Es el testimonio material de un hecho o acto realizado en el ejercicio de sus funciones por personas naturales o jurídicas, públicas o privadas, de acuerdo con unas características de tipo material y forma.</a:t>
            </a:r>
          </a:p>
        </p:txBody>
      </p:sp>
      <p:sp>
        <p:nvSpPr>
          <p:cNvPr id="5" name="1 Título">
            <a:extLst>
              <a:ext uri="{FF2B5EF4-FFF2-40B4-BE49-F238E27FC236}">
                <a16:creationId xmlns:a16="http://schemas.microsoft.com/office/drawing/2014/main" id="{085F1FD6-A166-40DB-B7A2-26334E176143}"/>
              </a:ext>
            </a:extLst>
          </p:cNvPr>
          <p:cNvSpPr txBox="1">
            <a:spLocks/>
          </p:cNvSpPr>
          <p:nvPr/>
        </p:nvSpPr>
        <p:spPr>
          <a:xfrm>
            <a:off x="-324544" y="980728"/>
            <a:ext cx="94685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/>
              <a:t>ANALISIS DE LOS TIPOS DOCUMENTALES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DDDB088-A105-43B4-B32B-E05E952AF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312" y="4797152"/>
            <a:ext cx="2619375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4072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>
            <a:extLst>
              <a:ext uri="{FF2B5EF4-FFF2-40B4-BE49-F238E27FC236}">
                <a16:creationId xmlns:a16="http://schemas.microsoft.com/office/drawing/2014/main" id="{5907397D-2CB4-4732-B055-56919BC4D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1550353"/>
            <a:ext cx="66247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s-ES" sz="3200" dirty="0"/>
              <a:t>Sirven de medios probatorios</a:t>
            </a: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EFB62602-6AF3-4361-ACD2-4AD147A92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306" y="2313752"/>
            <a:ext cx="783738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s-ES" sz="3200" dirty="0"/>
              <a:t>Dejan constancia de la gestión administrativa que se realizo.</a:t>
            </a: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B5BE3203-B8BB-4F85-9B77-256FBF054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793" y="3612128"/>
            <a:ext cx="76328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s-ES" sz="3200" dirty="0"/>
              <a:t>Como testimonio de las acciones realizadas</a:t>
            </a: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503D2892-AE28-4BCE-ADDB-7EF7A9DF8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270" y="4425499"/>
            <a:ext cx="788042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Tx/>
              <a:buChar char="•"/>
            </a:pPr>
            <a:r>
              <a:rPr lang="es-ES" sz="3200" dirty="0"/>
              <a:t>Permite que se tome decisiones con fundamento y sustento .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ED799F3F-D42B-4BF9-A590-FC3F2756D738}"/>
              </a:ext>
            </a:extLst>
          </p:cNvPr>
          <p:cNvSpPr txBox="1">
            <a:spLocks/>
          </p:cNvSpPr>
          <p:nvPr/>
        </p:nvSpPr>
        <p:spPr>
          <a:xfrm>
            <a:off x="0" y="623104"/>
            <a:ext cx="94330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/>
              <a:t>ANALISIS DE LOS TIPOS DOCUMENTALES </a:t>
            </a:r>
          </a:p>
        </p:txBody>
      </p:sp>
    </p:spTree>
    <p:extLst>
      <p:ext uri="{BB962C8B-B14F-4D97-AF65-F5344CB8AC3E}">
        <p14:creationId xmlns:p14="http://schemas.microsoft.com/office/powerpoint/2010/main" val="4035469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1691680" y="2373435"/>
            <a:ext cx="60499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s-ES" sz="3200" dirty="0"/>
              <a:t>Documento Simple</a:t>
            </a:r>
          </a:p>
        </p:txBody>
      </p:sp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3921344" y="3937410"/>
            <a:ext cx="44644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s-ES" sz="3200" dirty="0"/>
              <a:t>Documento Compuesto</a:t>
            </a:r>
          </a:p>
        </p:txBody>
      </p:sp>
      <p:sp>
        <p:nvSpPr>
          <p:cNvPr id="65549" name="Text Box 13"/>
          <p:cNvSpPr txBox="1">
            <a:spLocks noChangeArrowheads="1"/>
          </p:cNvSpPr>
          <p:nvPr/>
        </p:nvSpPr>
        <p:spPr bwMode="auto">
          <a:xfrm>
            <a:off x="1858348" y="5470891"/>
            <a:ext cx="346292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s-ES" sz="3200" dirty="0"/>
              <a:t>Expediente</a:t>
            </a:r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179512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/>
              <a:t>ANALISIS DE LOS TIPOS </a:t>
            </a:r>
            <a:br>
              <a:rPr lang="es-ES" sz="3600" b="1" dirty="0"/>
            </a:br>
            <a:r>
              <a:rPr lang="es-ES" sz="3600" b="1" dirty="0"/>
              <a:t>DOCUMENTALES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704" y="1652735"/>
            <a:ext cx="1800225" cy="19922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74" y="2958211"/>
            <a:ext cx="2945235" cy="1880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442" y="4599352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6485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D85643-742E-4664-ADC5-4905644F3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1340768"/>
            <a:ext cx="6984776" cy="576064"/>
          </a:xfrm>
        </p:spPr>
        <p:txBody>
          <a:bodyPr>
            <a:noAutofit/>
          </a:bodyPr>
          <a:lstStyle/>
          <a:p>
            <a:pPr algn="ctr"/>
            <a:r>
              <a:rPr lang="es-ES" b="1" dirty="0">
                <a:latin typeface="Calibri" pitchFamily="34" charset="0"/>
              </a:rPr>
              <a:t>¿CÓMO RECONOCEMOS UN DOCUMENTO DE ARCHIVO?</a:t>
            </a:r>
            <a:br>
              <a:rPr lang="es-ES" b="1" dirty="0">
                <a:latin typeface="Calibri" pitchFamily="34" charset="0"/>
              </a:rPr>
            </a:b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199FBB-EBC7-4E2F-A2E9-88A5CC3A9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050" y="1929475"/>
            <a:ext cx="7651373" cy="3960440"/>
          </a:xfrm>
        </p:spPr>
        <p:txBody>
          <a:bodyPr>
            <a:noAutofit/>
          </a:bodyPr>
          <a:lstStyle/>
          <a:p>
            <a:pPr algn="just"/>
            <a:r>
              <a:rPr lang="es-ES" sz="2000" b="1" dirty="0"/>
              <a:t>Caracteres Externos</a:t>
            </a:r>
            <a:endParaRPr lang="es-ES" sz="2000" dirty="0"/>
          </a:p>
          <a:p>
            <a:pPr lvl="0" algn="just" fontAlgn="base"/>
            <a:r>
              <a:rPr lang="es-MX" sz="2000" b="1" dirty="0"/>
              <a:t>Clase: </a:t>
            </a:r>
            <a:r>
              <a:rPr lang="es-MX" sz="2000" dirty="0"/>
              <a:t>esto se refiere a la forma en que se trasmite la información que puede ser textuales, iconográficos, sonoros, audiovisuales, electrónicos o informáticos.</a:t>
            </a:r>
            <a:endParaRPr lang="es-ES" sz="2000" dirty="0"/>
          </a:p>
          <a:p>
            <a:pPr lvl="0" algn="just" fontAlgn="base"/>
            <a:r>
              <a:rPr lang="es-MX" sz="2000" b="1" dirty="0"/>
              <a:t> Tipo</a:t>
            </a:r>
            <a:r>
              <a:rPr lang="es-MX" sz="2000" dirty="0"/>
              <a:t>: esto va  de acuerdo a la tipología documental.</a:t>
            </a:r>
            <a:endParaRPr lang="es-ES" sz="2000" dirty="0"/>
          </a:p>
          <a:p>
            <a:pPr lvl="0" algn="just" fontAlgn="base"/>
            <a:r>
              <a:rPr lang="es-MX" sz="2000" b="1" dirty="0"/>
              <a:t>Formato: </a:t>
            </a:r>
            <a:r>
              <a:rPr lang="es-MX" sz="2000" dirty="0"/>
              <a:t>corresponde a las características físicas del documento: CD, legajos, volúmenes, etc.</a:t>
            </a:r>
            <a:endParaRPr lang="es-ES" sz="2000" dirty="0"/>
          </a:p>
          <a:p>
            <a:pPr lvl="0" algn="just" fontAlgn="base"/>
            <a:r>
              <a:rPr lang="es-MX" sz="2000" b="1" dirty="0"/>
              <a:t>Cantidad</a:t>
            </a:r>
            <a:r>
              <a:rPr lang="es-MX" sz="2000" dirty="0"/>
              <a:t>: se refiere a la unidad de medida en que el documento se encuentra, </a:t>
            </a:r>
            <a:r>
              <a:rPr lang="es-MX" sz="2000" dirty="0" err="1"/>
              <a:t>ejm</a:t>
            </a:r>
            <a:r>
              <a:rPr lang="es-MX" sz="2000" dirty="0"/>
              <a:t>: carpeta, hoja, etc.</a:t>
            </a:r>
            <a:endParaRPr lang="es-ES" sz="2000" dirty="0"/>
          </a:p>
          <a:p>
            <a:pPr lvl="0" algn="just" fontAlgn="base"/>
            <a:r>
              <a:rPr lang="es-MX" sz="2000" b="1" dirty="0"/>
              <a:t>Forma</a:t>
            </a:r>
            <a:r>
              <a:rPr lang="es-MX" sz="2000" dirty="0"/>
              <a:t>: hace referencia si es original o copia.</a:t>
            </a:r>
            <a:endParaRPr lang="es-ES" sz="2000" dirty="0"/>
          </a:p>
          <a:p>
            <a:pPr algn="just"/>
            <a:endParaRPr lang="es-ES" sz="2000" dirty="0"/>
          </a:p>
          <a:p>
            <a:endParaRPr lang="es-PE" sz="2000" dirty="0"/>
          </a:p>
        </p:txBody>
      </p:sp>
      <p:pic>
        <p:nvPicPr>
          <p:cNvPr id="4" name="Picture 13" descr="documentos 5">
            <a:extLst>
              <a:ext uri="{FF2B5EF4-FFF2-40B4-BE49-F238E27FC236}">
                <a16:creationId xmlns:a16="http://schemas.microsoft.com/office/drawing/2014/main" id="{E88BD8DE-5E5C-4761-9602-CA3B4BE18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161966"/>
            <a:ext cx="3203575" cy="215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710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>
            <a:extLst>
              <a:ext uri="{FF2B5EF4-FFF2-40B4-BE49-F238E27FC236}">
                <a16:creationId xmlns:a16="http://schemas.microsoft.com/office/drawing/2014/main" id="{2479BD3A-53A2-4D48-9DF7-0FFF1D61B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448" y="888519"/>
            <a:ext cx="85324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atin typeface="Calibri" pitchFamily="34" charset="0"/>
              </a:rPr>
              <a:t>¿CÓMO RECONOCEMOS UN DOCUMENTO DE ARCHIVO?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54F840BC-F9BF-4B18-98DC-2EA297345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088" y="1647641"/>
            <a:ext cx="803380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s-ES" sz="2000" b="1" dirty="0"/>
              <a:t>Caracteres Internos:</a:t>
            </a:r>
          </a:p>
          <a:p>
            <a:pPr lvl="0" algn="just" fontAlgn="base"/>
            <a:r>
              <a:rPr lang="es-MX" sz="2000" b="1" dirty="0"/>
              <a:t>Entidad Productora: </a:t>
            </a:r>
            <a:r>
              <a:rPr lang="es-MX" sz="2000" dirty="0"/>
              <a:t>institución que generó el documento, sea una persona física, pública o privada.</a:t>
            </a:r>
          </a:p>
          <a:p>
            <a:pPr lvl="0" algn="just" fontAlgn="base"/>
            <a:endParaRPr lang="es-ES" sz="2000" dirty="0"/>
          </a:p>
          <a:p>
            <a:pPr lvl="0" algn="just" fontAlgn="base"/>
            <a:r>
              <a:rPr lang="es-MX" sz="2000" b="1" dirty="0"/>
              <a:t>Orígenes funcionales: </a:t>
            </a:r>
            <a:r>
              <a:rPr lang="es-MX" sz="2000" dirty="0"/>
              <a:t>se relaciona con las razones por las que fueron producidos, tomando en cuenta la función administrativa que motivó su creación.</a:t>
            </a:r>
          </a:p>
          <a:p>
            <a:pPr lvl="0" algn="just" fontAlgn="base"/>
            <a:endParaRPr lang="es-ES" sz="2000" dirty="0"/>
          </a:p>
          <a:p>
            <a:pPr lvl="0" algn="just" fontAlgn="base"/>
            <a:r>
              <a:rPr lang="es-MX" sz="2000" b="1" dirty="0"/>
              <a:t>Fecha y lugar de producción: </a:t>
            </a:r>
            <a:r>
              <a:rPr lang="es-MX" sz="2000" dirty="0"/>
              <a:t>nos sitúan en el espacio y el tiempo.</a:t>
            </a:r>
          </a:p>
          <a:p>
            <a:pPr lvl="0" algn="just" fontAlgn="base"/>
            <a:endParaRPr lang="es-ES" sz="2000" dirty="0"/>
          </a:p>
          <a:p>
            <a:pPr lvl="0" algn="just" fontAlgn="base"/>
            <a:r>
              <a:rPr lang="es-MX" sz="2000" b="1" dirty="0"/>
              <a:t>Contenido sustantivo: </a:t>
            </a:r>
            <a:r>
              <a:rPr lang="es-MX" sz="2000" dirty="0"/>
              <a:t>se refiere al asunto o tema de que trata un documento.</a:t>
            </a:r>
            <a:endParaRPr lang="es-ES" sz="2000" dirty="0"/>
          </a:p>
          <a:p>
            <a:pPr algn="just"/>
            <a:endParaRPr lang="es-ES" sz="2000" dirty="0"/>
          </a:p>
          <a:p>
            <a:pPr algn="just"/>
            <a:endParaRPr lang="es-ES" sz="2000" dirty="0"/>
          </a:p>
          <a:p>
            <a:pPr algn="just"/>
            <a:endParaRPr lang="es-ES" sz="2000" dirty="0"/>
          </a:p>
        </p:txBody>
      </p:sp>
      <p:pic>
        <p:nvPicPr>
          <p:cNvPr id="6" name="Picture 10" descr="documentos 5">
            <a:extLst>
              <a:ext uri="{FF2B5EF4-FFF2-40B4-BE49-F238E27FC236}">
                <a16:creationId xmlns:a16="http://schemas.microsoft.com/office/drawing/2014/main" id="{C1171B18-8EC9-4EFB-B58A-27CDBA180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301208"/>
            <a:ext cx="3203575" cy="174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126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>
            <a:extLst>
              <a:ext uri="{FF2B5EF4-FFF2-40B4-BE49-F238E27FC236}">
                <a16:creationId xmlns:a16="http://schemas.microsoft.com/office/drawing/2014/main" id="{8FD70657-6718-4D51-B6A5-8150EDAD4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720" y="332656"/>
            <a:ext cx="604867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atin typeface="Calibri" pitchFamily="34" charset="0"/>
              </a:rPr>
              <a:t>¿CÓMO RECONOCEMOS UN DOCUMENTO DE ARCHIVO?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3A1AF85F-738B-42DB-94A7-1EE7A50F7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849" y="1382286"/>
            <a:ext cx="7443519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s-ES" sz="2000" b="1" dirty="0"/>
              <a:t>Caracteres Internos:</a:t>
            </a:r>
          </a:p>
          <a:p>
            <a:pPr lvl="0" algn="just" fontAlgn="base"/>
            <a:r>
              <a:rPr lang="es-MX" sz="2000" b="1" dirty="0"/>
              <a:t>Entidad Productora: </a:t>
            </a:r>
            <a:r>
              <a:rPr lang="es-MX" sz="2000" dirty="0"/>
              <a:t>institución que generó el documento, sea una persona física, pública o privada.</a:t>
            </a:r>
          </a:p>
          <a:p>
            <a:pPr lvl="0" algn="just" fontAlgn="base"/>
            <a:endParaRPr lang="es-ES" sz="2000" dirty="0"/>
          </a:p>
          <a:p>
            <a:pPr lvl="0" algn="just" fontAlgn="base"/>
            <a:r>
              <a:rPr lang="es-MX" sz="2000" b="1" dirty="0"/>
              <a:t>Orígenes funcionales: </a:t>
            </a:r>
            <a:r>
              <a:rPr lang="es-MX" sz="2000" dirty="0"/>
              <a:t>se relaciona con las razones por las que fueron producidos, tomando en cuenta la función administrativa que motivó su creación.</a:t>
            </a:r>
          </a:p>
          <a:p>
            <a:pPr lvl="0" algn="just" fontAlgn="base"/>
            <a:endParaRPr lang="es-ES" sz="2000" dirty="0"/>
          </a:p>
          <a:p>
            <a:pPr lvl="0" algn="just" fontAlgn="base"/>
            <a:r>
              <a:rPr lang="es-MX" sz="2000" b="1" dirty="0"/>
              <a:t>Fecha y lugar de producción: </a:t>
            </a:r>
            <a:r>
              <a:rPr lang="es-MX" sz="2000" dirty="0"/>
              <a:t>nos sitúan en el espacio y el tiempo.</a:t>
            </a:r>
          </a:p>
          <a:p>
            <a:pPr lvl="0" algn="just" fontAlgn="base"/>
            <a:endParaRPr lang="es-ES" sz="2000" dirty="0"/>
          </a:p>
          <a:p>
            <a:pPr lvl="0" algn="just" fontAlgn="base"/>
            <a:r>
              <a:rPr lang="es-MX" sz="2000" b="1" dirty="0"/>
              <a:t>Contenido sustantivo: </a:t>
            </a:r>
            <a:r>
              <a:rPr lang="es-MX" sz="2000" dirty="0"/>
              <a:t>se refiere al asunto o tema de que trata un documento.</a:t>
            </a:r>
            <a:endParaRPr lang="es-ES" sz="2000" dirty="0"/>
          </a:p>
          <a:p>
            <a:pPr algn="just"/>
            <a:endParaRPr lang="es-ES" sz="2000" dirty="0"/>
          </a:p>
          <a:p>
            <a:pPr algn="just"/>
            <a:endParaRPr lang="es-ES" sz="2000" dirty="0"/>
          </a:p>
          <a:p>
            <a:pPr algn="just"/>
            <a:endParaRPr lang="es-ES" sz="2000" dirty="0"/>
          </a:p>
        </p:txBody>
      </p:sp>
      <p:pic>
        <p:nvPicPr>
          <p:cNvPr id="6" name="Picture 10" descr="documentos 5">
            <a:extLst>
              <a:ext uri="{FF2B5EF4-FFF2-40B4-BE49-F238E27FC236}">
                <a16:creationId xmlns:a16="http://schemas.microsoft.com/office/drawing/2014/main" id="{2A75AB99-004C-4A68-B61D-5B5F0B567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277406"/>
            <a:ext cx="4203335" cy="174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027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5652120" y="1700808"/>
            <a:ext cx="2400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/>
              <a:t>Características Internas</a:t>
            </a:r>
            <a:endParaRPr lang="es-PE" dirty="0"/>
          </a:p>
        </p:txBody>
      </p:sp>
      <p:pic>
        <p:nvPicPr>
          <p:cNvPr id="37890" name="Picture 2" descr="H:\DICTADO DE CLASES\IPAE\tipos\Respuesta_PC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858" y="1136582"/>
            <a:ext cx="4001534" cy="4729086"/>
          </a:xfrm>
          <a:prstGeom prst="rect">
            <a:avLst/>
          </a:prstGeom>
          <a:noFill/>
        </p:spPr>
      </p:pic>
      <p:sp>
        <p:nvSpPr>
          <p:cNvPr id="10" name="9 Llamada rectangular redondeada"/>
          <p:cNvSpPr/>
          <p:nvPr/>
        </p:nvSpPr>
        <p:spPr>
          <a:xfrm>
            <a:off x="3390156" y="2247156"/>
            <a:ext cx="1944216" cy="810090"/>
          </a:xfrm>
          <a:prstGeom prst="wedgeRoundRectCallout">
            <a:avLst>
              <a:gd name="adj1" fmla="val -136106"/>
              <a:gd name="adj2" fmla="val -151119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350" b="1" dirty="0">
                <a:solidFill>
                  <a:schemeClr val="bg1"/>
                </a:solidFill>
              </a:rPr>
              <a:t>ENTIDAD PRODUCTORA</a:t>
            </a:r>
          </a:p>
        </p:txBody>
      </p:sp>
      <p:sp>
        <p:nvSpPr>
          <p:cNvPr id="8" name="7 Llamada rectangular redondeada"/>
          <p:cNvSpPr/>
          <p:nvPr/>
        </p:nvSpPr>
        <p:spPr>
          <a:xfrm>
            <a:off x="4842030" y="2834934"/>
            <a:ext cx="1944216" cy="810090"/>
          </a:xfrm>
          <a:prstGeom prst="wedgeRoundRectCallout">
            <a:avLst>
              <a:gd name="adj1" fmla="val -109825"/>
              <a:gd name="adj2" fmla="val -221778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350" b="1" dirty="0">
                <a:solidFill>
                  <a:schemeClr val="bg1"/>
                </a:solidFill>
              </a:rPr>
              <a:t>ORIGENES FUNCIONALES</a:t>
            </a:r>
          </a:p>
        </p:txBody>
      </p:sp>
      <p:sp>
        <p:nvSpPr>
          <p:cNvPr id="9" name="8 Llamada rectangular redondeada"/>
          <p:cNvSpPr/>
          <p:nvPr/>
        </p:nvSpPr>
        <p:spPr>
          <a:xfrm>
            <a:off x="5058054" y="3645024"/>
            <a:ext cx="1944216" cy="810090"/>
          </a:xfrm>
          <a:prstGeom prst="wedgeRoundRectCallout">
            <a:avLst>
              <a:gd name="adj1" fmla="val -220667"/>
              <a:gd name="adj2" fmla="val -262657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350" b="1" dirty="0">
                <a:solidFill>
                  <a:schemeClr val="bg1"/>
                </a:solidFill>
              </a:rPr>
              <a:t>FECHA Y LUGAR DE PRODUCCION</a:t>
            </a:r>
          </a:p>
        </p:txBody>
      </p:sp>
      <p:sp>
        <p:nvSpPr>
          <p:cNvPr id="11" name="10 Llamada rectangular redondeada"/>
          <p:cNvSpPr/>
          <p:nvPr/>
        </p:nvSpPr>
        <p:spPr>
          <a:xfrm>
            <a:off x="5652120" y="4671138"/>
            <a:ext cx="1944216" cy="810090"/>
          </a:xfrm>
          <a:prstGeom prst="wedgeRoundRectCallout">
            <a:avLst>
              <a:gd name="adj1" fmla="val -223804"/>
              <a:gd name="adj2" fmla="val -244030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350" b="1" dirty="0">
                <a:solidFill>
                  <a:schemeClr val="bg1"/>
                </a:solidFill>
              </a:rPr>
              <a:t>CONTENIDO SUSTANTIVO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A4C0118F-2E49-4650-9C5D-25594AC62685}"/>
              </a:ext>
            </a:extLst>
          </p:cNvPr>
          <p:cNvSpPr txBox="1">
            <a:spLocks/>
          </p:cNvSpPr>
          <p:nvPr/>
        </p:nvSpPr>
        <p:spPr>
          <a:xfrm>
            <a:off x="5144535" y="993897"/>
            <a:ext cx="3999465" cy="5654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2100" b="1" dirty="0"/>
              <a:t>Documento de archivo</a:t>
            </a:r>
            <a:endParaRPr lang="es-PE" sz="2100" dirty="0"/>
          </a:p>
        </p:txBody>
      </p:sp>
    </p:spTree>
    <p:extLst>
      <p:ext uri="{BB962C8B-B14F-4D97-AF65-F5344CB8AC3E}">
        <p14:creationId xmlns:p14="http://schemas.microsoft.com/office/powerpoint/2010/main" val="94358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8" grpId="0" build="p" animBg="1"/>
      <p:bldP spid="9" grpId="0" build="p" animBg="1"/>
      <p:bldP spid="11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526828" y="1340768"/>
            <a:ext cx="6048672" cy="576064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/>
              <a:t>CLASIFICACION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971600" y="2477789"/>
            <a:ext cx="7560840" cy="164564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3200" dirty="0"/>
              <a:t>La clasificación es la operación intelectual que consiste en el establecimiento de las categorías y grupos que reflejan la estructura orgánica y/o funcional del fondo</a:t>
            </a:r>
            <a:r>
              <a:rPr lang="es-MX" sz="3200" i="1" dirty="0"/>
              <a:t>. </a:t>
            </a:r>
            <a:endParaRPr lang="es-E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14875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841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1385845"/>
            <a:ext cx="6768752" cy="576064"/>
          </a:xfrm>
        </p:spPr>
        <p:txBody>
          <a:bodyPr>
            <a:normAutofit/>
          </a:bodyPr>
          <a:lstStyle/>
          <a:p>
            <a:r>
              <a:rPr lang="es-PE" sz="2400" b="1" dirty="0">
                <a:latin typeface="Arial" panose="020B0604020202020204" pitchFamily="34" charset="0"/>
                <a:cs typeface="Arial" panose="020B0604020202020204" pitchFamily="34" charset="0"/>
              </a:rPr>
              <a:t>GUÍA DE ORGANIZACIÓN DE DOCUMENTOS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1560" y="2277584"/>
            <a:ext cx="7704856" cy="192968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PE" sz="2400" dirty="0"/>
              <a:t>Establece los lineamientos para la Organización de Documentos, permitiendo identificar y estandarizar la aplicación de los procesos de la organización.</a:t>
            </a:r>
          </a:p>
          <a:p>
            <a:pPr algn="just">
              <a:lnSpc>
                <a:spcPct val="150000"/>
              </a:lnSpc>
            </a:pPr>
            <a:endParaRPr lang="es-PE" sz="2400" dirty="0"/>
          </a:p>
        </p:txBody>
      </p:sp>
      <p:cxnSp>
        <p:nvCxnSpPr>
          <p:cNvPr id="5" name="Conector recto 4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104775" cmpd="tri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Resultado de imagen para gu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05159"/>
            <a:ext cx="3581400" cy="1276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5488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Line 9"/>
          <p:cNvSpPr>
            <a:spLocks noChangeShapeType="1"/>
          </p:cNvSpPr>
          <p:nvPr/>
        </p:nvSpPr>
        <p:spPr bwMode="auto">
          <a:xfrm flipV="1">
            <a:off x="2411413" y="1814523"/>
            <a:ext cx="2593975" cy="1008063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  <a:extLst/>
        </p:spPr>
        <p:txBody>
          <a:bodyPr/>
          <a:lstStyle/>
          <a:p>
            <a:endParaRPr lang="es-ES"/>
          </a:p>
        </p:txBody>
      </p:sp>
      <p:sp>
        <p:nvSpPr>
          <p:cNvPr id="4103" name="Line 10"/>
          <p:cNvSpPr>
            <a:spLocks noChangeShapeType="1"/>
          </p:cNvSpPr>
          <p:nvPr/>
        </p:nvSpPr>
        <p:spPr bwMode="auto">
          <a:xfrm>
            <a:off x="2411413" y="2894023"/>
            <a:ext cx="2736850" cy="576263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  <a:extLst/>
        </p:spPr>
        <p:txBody>
          <a:bodyPr/>
          <a:lstStyle/>
          <a:p>
            <a:endParaRPr lang="es-ES"/>
          </a:p>
        </p:txBody>
      </p:sp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349774" y="2475772"/>
            <a:ext cx="2918983" cy="1584325"/>
          </a:xfrm>
          <a:prstGeom prst="flowChartMultidocumen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" sz="2000" b="1" dirty="0">
                <a:solidFill>
                  <a:schemeClr val="tx1"/>
                </a:solidFill>
                <a:latin typeface="Bisque" pitchFamily="2" charset="0"/>
              </a:rPr>
              <a:t>Guía de Organización</a:t>
            </a:r>
          </a:p>
          <a:p>
            <a:pPr algn="ctr">
              <a:defRPr/>
            </a:pPr>
            <a:r>
              <a:rPr lang="es-ES" sz="2000" b="1" dirty="0">
                <a:solidFill>
                  <a:schemeClr val="tx1"/>
                </a:solidFill>
                <a:latin typeface="Bisque" pitchFamily="2" charset="0"/>
              </a:rPr>
              <a:t> Documental</a:t>
            </a:r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auto">
          <a:xfrm>
            <a:off x="4110857" y="1980373"/>
            <a:ext cx="2233613" cy="1008062"/>
          </a:xfrm>
          <a:prstGeom prst="flowChartDocumen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  <a:latin typeface="Bisque" pitchFamily="2" charset="0"/>
              </a:rPr>
              <a:t>CLASIFICACIÓN</a:t>
            </a: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4286248" y="3398848"/>
            <a:ext cx="1944688" cy="7207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s-ES" sz="2000" b="1" dirty="0">
              <a:solidFill>
                <a:schemeClr val="tx1"/>
              </a:solidFill>
              <a:latin typeface="Bisque" pitchFamily="2" charset="0"/>
            </a:endParaRPr>
          </a:p>
          <a:p>
            <a:pPr algn="ctr">
              <a:defRPr/>
            </a:pPr>
            <a:r>
              <a:rPr lang="es-ES" sz="2000" b="1" dirty="0">
                <a:solidFill>
                  <a:schemeClr val="tx1"/>
                </a:solidFill>
                <a:latin typeface="Bisque" pitchFamily="2" charset="0"/>
              </a:rPr>
              <a:t>ORDENAMIENTO</a:t>
            </a:r>
          </a:p>
          <a:p>
            <a:pPr algn="ctr">
              <a:defRPr/>
            </a:pPr>
            <a:endParaRPr lang="es-ES" sz="2000" b="1" dirty="0">
              <a:solidFill>
                <a:schemeClr val="tx1"/>
              </a:solidFill>
              <a:latin typeface="Bisque" pitchFamily="2" charset="0"/>
            </a:endParaRPr>
          </a:p>
        </p:txBody>
      </p:sp>
      <p:sp>
        <p:nvSpPr>
          <p:cNvPr id="4108" name="Line 15"/>
          <p:cNvSpPr>
            <a:spLocks noChangeShapeType="1"/>
          </p:cNvSpPr>
          <p:nvPr/>
        </p:nvSpPr>
        <p:spPr bwMode="auto">
          <a:xfrm>
            <a:off x="6804025" y="5343536"/>
            <a:ext cx="0" cy="503237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  <a:extLst/>
        </p:spPr>
        <p:txBody>
          <a:bodyPr/>
          <a:lstStyle/>
          <a:p>
            <a:endParaRPr lang="es-E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000892" y="827080"/>
            <a:ext cx="1944688" cy="7207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" sz="2000" b="1" dirty="0">
                <a:solidFill>
                  <a:schemeClr val="tx1"/>
                </a:solidFill>
                <a:latin typeface="Bisque" pitchFamily="2" charset="0"/>
              </a:rPr>
              <a:t>ANALITICA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6985073" y="3276985"/>
            <a:ext cx="1944688" cy="7207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" sz="2000" b="1" dirty="0">
                <a:solidFill>
                  <a:schemeClr val="tx1"/>
                </a:solidFill>
                <a:latin typeface="Bisque" pitchFamily="2" charset="0"/>
              </a:rPr>
              <a:t>EJECUCION</a:t>
            </a:r>
          </a:p>
        </p:txBody>
      </p:sp>
      <p:cxnSp>
        <p:nvCxnSpPr>
          <p:cNvPr id="3" name="2 Conector recto de flecha"/>
          <p:cNvCxnSpPr>
            <a:endCxn id="6156" idx="1"/>
          </p:cNvCxnSpPr>
          <p:nvPr/>
        </p:nvCxnSpPr>
        <p:spPr>
          <a:xfrm flipV="1">
            <a:off x="3312839" y="2484404"/>
            <a:ext cx="798018" cy="7917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 de flecha"/>
          <p:cNvCxnSpPr>
            <a:endCxn id="6157" idx="1"/>
          </p:cNvCxnSpPr>
          <p:nvPr/>
        </p:nvCxnSpPr>
        <p:spPr>
          <a:xfrm>
            <a:off x="3312839" y="3276170"/>
            <a:ext cx="973409" cy="4830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6200000" flipH="1">
            <a:off x="5582212" y="2317198"/>
            <a:ext cx="2139511" cy="165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flipV="1">
            <a:off x="6643702" y="1238610"/>
            <a:ext cx="376570" cy="170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/>
          <p:nvPr/>
        </p:nvCxnSpPr>
        <p:spPr>
          <a:xfrm flipV="1">
            <a:off x="6379669" y="2041526"/>
            <a:ext cx="335471" cy="119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/>
          <p:nvPr/>
        </p:nvCxnSpPr>
        <p:spPr>
          <a:xfrm>
            <a:off x="6660232" y="3395219"/>
            <a:ext cx="385968" cy="3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>
            <a:endCxn id="22" idx="1"/>
          </p:cNvCxnSpPr>
          <p:nvPr/>
        </p:nvCxnSpPr>
        <p:spPr>
          <a:xfrm rot="16200000" flipH="1">
            <a:off x="3105935" y="3579029"/>
            <a:ext cx="1503371" cy="10001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4357686" y="4470418"/>
            <a:ext cx="1944688" cy="7207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s-ES" sz="2000" b="1" dirty="0">
              <a:solidFill>
                <a:schemeClr val="tx1"/>
              </a:solidFill>
              <a:latin typeface="Bisque" pitchFamily="2" charset="0"/>
            </a:endParaRPr>
          </a:p>
          <a:p>
            <a:pPr algn="ctr">
              <a:defRPr/>
            </a:pPr>
            <a:r>
              <a:rPr lang="es-ES" sz="2000" b="1" dirty="0">
                <a:solidFill>
                  <a:schemeClr val="tx1"/>
                </a:solidFill>
                <a:latin typeface="Bisque" pitchFamily="2" charset="0"/>
              </a:rPr>
              <a:t>SIGNATURA</a:t>
            </a:r>
          </a:p>
          <a:p>
            <a:pPr algn="ctr">
              <a:defRPr/>
            </a:pPr>
            <a:endParaRPr lang="es-ES" sz="2000" b="1" dirty="0">
              <a:solidFill>
                <a:schemeClr val="tx1"/>
              </a:solidFill>
              <a:latin typeface="Bisque" pitchFamily="2" charset="0"/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4357686" y="5486410"/>
            <a:ext cx="1944688" cy="7207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s-ES" sz="2000" b="1" dirty="0">
              <a:solidFill>
                <a:schemeClr val="tx1"/>
              </a:solidFill>
              <a:latin typeface="Bisque" pitchFamily="2" charset="0"/>
            </a:endParaRPr>
          </a:p>
          <a:p>
            <a:pPr algn="ctr">
              <a:defRPr/>
            </a:pPr>
            <a:r>
              <a:rPr lang="es-ES" sz="2000" b="1" dirty="0">
                <a:solidFill>
                  <a:schemeClr val="tx1"/>
                </a:solidFill>
                <a:latin typeface="Bisque" pitchFamily="2" charset="0"/>
              </a:rPr>
              <a:t>FOLIACION</a:t>
            </a:r>
          </a:p>
          <a:p>
            <a:pPr algn="ctr">
              <a:defRPr/>
            </a:pPr>
            <a:endParaRPr lang="es-ES" sz="2000" b="1" dirty="0">
              <a:solidFill>
                <a:schemeClr val="tx1"/>
              </a:solidFill>
              <a:latin typeface="Bisque" pitchFamily="2" charset="0"/>
            </a:endParaRPr>
          </a:p>
        </p:txBody>
      </p:sp>
      <p:cxnSp>
        <p:nvCxnSpPr>
          <p:cNvPr id="19" name="19 Conector recto de flecha"/>
          <p:cNvCxnSpPr/>
          <p:nvPr/>
        </p:nvCxnSpPr>
        <p:spPr>
          <a:xfrm>
            <a:off x="3312840" y="3307868"/>
            <a:ext cx="1044847" cy="25389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n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0" y="6896"/>
            <a:ext cx="2160240" cy="803597"/>
          </a:xfrm>
          <a:prstGeom prst="rect">
            <a:avLst/>
          </a:prstGeom>
        </p:spPr>
      </p:pic>
      <p:cxnSp>
        <p:nvCxnSpPr>
          <p:cNvPr id="23" name="Conector recto 22"/>
          <p:cNvCxnSpPr/>
          <p:nvPr/>
        </p:nvCxnSpPr>
        <p:spPr>
          <a:xfrm>
            <a:off x="0" y="806560"/>
            <a:ext cx="9144000" cy="0"/>
          </a:xfrm>
          <a:prstGeom prst="line">
            <a:avLst/>
          </a:prstGeom>
          <a:ln w="104775" cmpd="tri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Rectángulo 3"/>
          <p:cNvSpPr/>
          <p:nvPr/>
        </p:nvSpPr>
        <p:spPr>
          <a:xfrm>
            <a:off x="755576" y="1254456"/>
            <a:ext cx="360211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ORGANIZACIÓN</a:t>
            </a:r>
          </a:p>
        </p:txBody>
      </p:sp>
    </p:spTree>
    <p:extLst>
      <p:ext uri="{BB962C8B-B14F-4D97-AF65-F5344CB8AC3E}">
        <p14:creationId xmlns:p14="http://schemas.microsoft.com/office/powerpoint/2010/main" val="352750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E5EE08-D0BC-42FA-A80D-CE69A04F6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420888"/>
            <a:ext cx="8460432" cy="1584176"/>
          </a:xfrm>
        </p:spPr>
        <p:txBody>
          <a:bodyPr>
            <a:normAutofit/>
          </a:bodyPr>
          <a:lstStyle/>
          <a:p>
            <a:r>
              <a:rPr lang="es-PE" sz="3200" dirty="0"/>
              <a:t>Teoría de Organización de Documentos</a:t>
            </a:r>
          </a:p>
        </p:txBody>
      </p:sp>
    </p:spTree>
    <p:extLst>
      <p:ext uri="{BB962C8B-B14F-4D97-AF65-F5344CB8AC3E}">
        <p14:creationId xmlns:p14="http://schemas.microsoft.com/office/powerpoint/2010/main" val="2678509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>
            <a:extLst>
              <a:ext uri="{FF2B5EF4-FFF2-40B4-BE49-F238E27FC236}">
                <a16:creationId xmlns:a16="http://schemas.microsoft.com/office/drawing/2014/main" id="{6BD76F3D-6AB2-45B9-A0A4-C211FA85B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707" y="1278781"/>
            <a:ext cx="7494587" cy="8540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sz="2800" b="1" dirty="0">
                <a:solidFill>
                  <a:srgbClr val="000066"/>
                </a:solidFill>
                <a:cs typeface="Arial" pitchFamily="34" charset="0"/>
              </a:rPr>
              <a:t>El Cuadro de Clasificación de Documentos</a:t>
            </a:r>
            <a:endParaRPr lang="es-PE" sz="2800" b="1" dirty="0">
              <a:solidFill>
                <a:srgbClr val="000066"/>
              </a:solidFill>
              <a:cs typeface="Arial" pitchFamily="34" charset="0"/>
            </a:endParaRP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F3DB0E72-0A5E-4B27-9F43-37BF6DFE1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132856"/>
            <a:ext cx="7059661" cy="3960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/>
          <a:lstStyle/>
          <a:p>
            <a:pPr algn="just">
              <a:spcBef>
                <a:spcPct val="20000"/>
              </a:spcBef>
            </a:pPr>
            <a:endParaRPr lang="es-ES" sz="2400" b="1" dirty="0">
              <a:solidFill>
                <a:srgbClr val="000066"/>
              </a:solidFill>
            </a:endParaRPr>
          </a:p>
          <a:p>
            <a:pPr algn="just">
              <a:spcBef>
                <a:spcPct val="20000"/>
              </a:spcBef>
            </a:pPr>
            <a:r>
              <a:rPr lang="es-ES" sz="2400" b="1" dirty="0">
                <a:solidFill>
                  <a:srgbClr val="000066"/>
                </a:solidFill>
              </a:rPr>
              <a:t>Es el documento de gestión archivística más empleado para las gestiones de archivos, porque reúne el conjunto de Series Documentales y su correcta conformación en el interior de una entidad. </a:t>
            </a:r>
          </a:p>
          <a:p>
            <a:pPr algn="just">
              <a:spcBef>
                <a:spcPct val="20000"/>
              </a:spcBef>
            </a:pPr>
            <a:endParaRPr lang="es-ES" sz="2400" b="1" dirty="0">
              <a:solidFill>
                <a:srgbClr val="000066"/>
              </a:solidFill>
            </a:endParaRPr>
          </a:p>
          <a:p>
            <a:pPr algn="just">
              <a:spcBef>
                <a:spcPct val="20000"/>
              </a:spcBef>
            </a:pPr>
            <a:r>
              <a:rPr lang="es-ES" sz="2400" b="1" dirty="0">
                <a:solidFill>
                  <a:srgbClr val="000066"/>
                </a:solidFill>
              </a:rPr>
              <a:t>Este es el instrumentos que compone la Guia de Organización Documental </a:t>
            </a:r>
          </a:p>
          <a:p>
            <a:pPr algn="just">
              <a:spcBef>
                <a:spcPct val="20000"/>
              </a:spcBef>
            </a:pPr>
            <a:endParaRPr lang="es-ES" sz="2400" b="1" dirty="0">
              <a:solidFill>
                <a:srgbClr val="000066"/>
              </a:solidFill>
            </a:endParaRPr>
          </a:p>
          <a:p>
            <a:pPr algn="just">
              <a:spcBef>
                <a:spcPct val="20000"/>
              </a:spcBef>
            </a:pPr>
            <a:endParaRPr lang="es-ES" sz="24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464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1340768"/>
            <a:ext cx="6048672" cy="576064"/>
          </a:xfrm>
        </p:spPr>
        <p:txBody>
          <a:bodyPr>
            <a:noAutofit/>
          </a:bodyPr>
          <a:lstStyle/>
          <a:p>
            <a:r>
              <a:rPr lang="es-ES" sz="3200" b="1" dirty="0"/>
              <a:t>CLASIFICACION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04888" y="2204864"/>
            <a:ext cx="5976664" cy="4525963"/>
          </a:xfrm>
        </p:spPr>
        <p:txBody>
          <a:bodyPr>
            <a:normAutofit/>
          </a:bodyPr>
          <a:lstStyle/>
          <a:p>
            <a:r>
              <a:rPr lang="es-ES" sz="2800" b="1" dirty="0"/>
              <a:t>FUNCIONAL</a:t>
            </a:r>
          </a:p>
          <a:p>
            <a:endParaRPr lang="es-ES" sz="2800" b="1" dirty="0"/>
          </a:p>
          <a:p>
            <a:r>
              <a:rPr lang="es-ES" sz="2800" b="1" dirty="0"/>
              <a:t>ORGANICA</a:t>
            </a:r>
          </a:p>
          <a:p>
            <a:endParaRPr lang="es-ES" sz="2800" b="1" dirty="0"/>
          </a:p>
          <a:p>
            <a:r>
              <a:rPr lang="es-ES" sz="2800" b="1" dirty="0"/>
              <a:t> ORGANICA FUNCIONA</a:t>
            </a:r>
          </a:p>
        </p:txBody>
      </p:sp>
    </p:spTree>
    <p:extLst>
      <p:ext uri="{BB962C8B-B14F-4D97-AF65-F5344CB8AC3E}">
        <p14:creationId xmlns:p14="http://schemas.microsoft.com/office/powerpoint/2010/main" val="3463224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07468" y="1052736"/>
            <a:ext cx="6048672" cy="576064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/>
              <a:t>CLASIFICACION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10556" y="1988841"/>
            <a:ext cx="7505860" cy="2304255"/>
          </a:xfrm>
        </p:spPr>
        <p:txBody>
          <a:bodyPr>
            <a:noAutofit/>
          </a:bodyPr>
          <a:lstStyle/>
          <a:p>
            <a:pPr algn="just"/>
            <a:r>
              <a:rPr lang="es-ES" sz="2800" b="1" dirty="0"/>
              <a:t>SECCION</a:t>
            </a:r>
          </a:p>
          <a:p>
            <a:pPr marL="441325" indent="0" algn="just">
              <a:buNone/>
            </a:pPr>
            <a:r>
              <a:rPr lang="es-ES" sz="2800" dirty="0"/>
              <a:t>Es el reflejo de las unidades orgánicas o las funciones que estas cumplen.</a:t>
            </a:r>
          </a:p>
          <a:p>
            <a:pPr algn="just"/>
            <a:endParaRPr lang="es-ES" sz="2800" b="1" dirty="0"/>
          </a:p>
          <a:p>
            <a:pPr algn="just"/>
            <a:r>
              <a:rPr lang="es-ES" sz="2800" b="1" dirty="0"/>
              <a:t>SERIE</a:t>
            </a:r>
          </a:p>
          <a:p>
            <a:pPr marL="365125" indent="0" algn="just">
              <a:buNone/>
            </a:pPr>
            <a:r>
              <a:rPr lang="es-ES" sz="2800" dirty="0"/>
              <a:t>Es el conjunto de documentos  agrupados por el asunto, funciones o tipos</a:t>
            </a:r>
          </a:p>
          <a:p>
            <a:pPr marL="0" indent="0" algn="just">
              <a:buNone/>
            </a:pPr>
            <a:r>
              <a:rPr lang="es-E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08512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1680" y="980728"/>
            <a:ext cx="6048672" cy="576064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/>
              <a:t>ORGANICO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1916832"/>
            <a:ext cx="6923112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s-PE" sz="2400" b="1" dirty="0"/>
              <a:t>Presidencia de Directorio</a:t>
            </a:r>
            <a:endParaRPr lang="es-ES" sz="2400" b="1" dirty="0"/>
          </a:p>
          <a:p>
            <a:pPr marL="0" indent="0">
              <a:buNone/>
            </a:pPr>
            <a:r>
              <a:rPr lang="es-PE" sz="2400" dirty="0"/>
              <a:t>1.1	Sesiones de directorio</a:t>
            </a:r>
            <a:endParaRPr lang="es-ES" sz="2400" dirty="0"/>
          </a:p>
          <a:p>
            <a:pPr marL="0" indent="0">
              <a:buNone/>
            </a:pPr>
            <a:r>
              <a:rPr lang="es-PE" sz="2400" dirty="0"/>
              <a:t>1.2	Actas de Directorio</a:t>
            </a:r>
            <a:endParaRPr lang="es-ES" sz="2400" dirty="0"/>
          </a:p>
          <a:p>
            <a:pPr marL="0" indent="0">
              <a:buNone/>
            </a:pPr>
            <a:r>
              <a:rPr lang="es-PE" sz="2400" dirty="0"/>
              <a:t>1.3	Informes de Directorio</a:t>
            </a:r>
            <a:endParaRPr lang="es-ES" sz="2400" dirty="0"/>
          </a:p>
          <a:p>
            <a:pPr marL="0" indent="0">
              <a:buNone/>
            </a:pPr>
            <a:r>
              <a:rPr lang="es-PE" sz="2400" dirty="0"/>
              <a:t>2.	Gerencia General</a:t>
            </a:r>
            <a:endParaRPr lang="es-ES" sz="2400" dirty="0"/>
          </a:p>
          <a:p>
            <a:pPr marL="0" indent="0">
              <a:buNone/>
            </a:pPr>
            <a:r>
              <a:rPr lang="es-PE" sz="2400" dirty="0"/>
              <a:t>2.1	Resoluciones</a:t>
            </a:r>
            <a:endParaRPr lang="es-ES" sz="2400" dirty="0"/>
          </a:p>
          <a:p>
            <a:pPr marL="0" indent="0">
              <a:buNone/>
            </a:pPr>
            <a:r>
              <a:rPr lang="es-PE" sz="2400" dirty="0"/>
              <a:t>2.2	Directiva</a:t>
            </a:r>
            <a:endParaRPr lang="es-ES" sz="2400" dirty="0"/>
          </a:p>
          <a:p>
            <a:pPr marL="0" indent="0">
              <a:buNone/>
            </a:pPr>
            <a:r>
              <a:rPr lang="es-PE" sz="2400" dirty="0"/>
              <a:t>2.3	Memoria</a:t>
            </a:r>
            <a:endParaRPr lang="es-ES" sz="2400" dirty="0"/>
          </a:p>
          <a:p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2095241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0872" y="44624"/>
            <a:ext cx="8229600" cy="576064"/>
          </a:xfrm>
        </p:spPr>
        <p:txBody>
          <a:bodyPr>
            <a:normAutofit/>
          </a:bodyPr>
          <a:lstStyle/>
          <a:p>
            <a:r>
              <a:rPr lang="es-ES" dirty="0"/>
              <a:t>FUNCIONAL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946EC626-3838-4407-8014-712B22CAF0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6856058"/>
              </p:ext>
            </p:extLst>
          </p:nvPr>
        </p:nvGraphicFramePr>
        <p:xfrm>
          <a:off x="179512" y="1052736"/>
          <a:ext cx="8805664" cy="5070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586">
                  <a:extLst>
                    <a:ext uri="{9D8B030D-6E8A-4147-A177-3AD203B41FA5}">
                      <a16:colId xmlns:a16="http://schemas.microsoft.com/office/drawing/2014/main" val="422576091"/>
                    </a:ext>
                  </a:extLst>
                </a:gridCol>
                <a:gridCol w="2330292">
                  <a:extLst>
                    <a:ext uri="{9D8B030D-6E8A-4147-A177-3AD203B41FA5}">
                      <a16:colId xmlns:a16="http://schemas.microsoft.com/office/drawing/2014/main" val="3712314986"/>
                    </a:ext>
                  </a:extLst>
                </a:gridCol>
                <a:gridCol w="2050184">
                  <a:extLst>
                    <a:ext uri="{9D8B030D-6E8A-4147-A177-3AD203B41FA5}">
                      <a16:colId xmlns:a16="http://schemas.microsoft.com/office/drawing/2014/main" val="365505272"/>
                    </a:ext>
                  </a:extLst>
                </a:gridCol>
                <a:gridCol w="2016650">
                  <a:extLst>
                    <a:ext uri="{9D8B030D-6E8A-4147-A177-3AD203B41FA5}">
                      <a16:colId xmlns:a16="http://schemas.microsoft.com/office/drawing/2014/main" val="3268119787"/>
                    </a:ext>
                  </a:extLst>
                </a:gridCol>
                <a:gridCol w="1562952">
                  <a:extLst>
                    <a:ext uri="{9D8B030D-6E8A-4147-A177-3AD203B41FA5}">
                      <a16:colId xmlns:a16="http://schemas.microsoft.com/office/drawing/2014/main" val="2195068240"/>
                    </a:ext>
                  </a:extLst>
                </a:gridCol>
              </a:tblGrid>
              <a:tr h="494736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CUADRO DE CLASIFICACION DE DOCUMENTOS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SECCION: CONTABILIDAD Y FINANZAS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SUBSECCION:  FINANZAS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5805600"/>
                  </a:ext>
                </a:extLst>
              </a:tr>
              <a:tr h="1956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>
                          <a:effectLst/>
                        </a:rPr>
                        <a:t>SIGNATURA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>
                          <a:effectLst/>
                        </a:rPr>
                        <a:t>SERIE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29" marR="35529" marT="17765" marB="1776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SUBSERIE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29" marR="35529" marT="17765" marB="1776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>
                          <a:effectLst/>
                        </a:rPr>
                        <a:t>DOCUMENTOS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29" marR="35529" marT="17765" marB="1776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>
                          <a:effectLst/>
                        </a:rPr>
                        <a:t>OBSERVACION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91438338"/>
                  </a:ext>
                </a:extLst>
              </a:tr>
              <a:tr h="2000701">
                <a:tc>
                  <a:txBody>
                    <a:bodyPr/>
                    <a:lstStyle/>
                    <a:p>
                      <a:pPr marL="6350" indent="901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FINA/ 01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 dirty="0">
                          <a:effectLst/>
                        </a:rPr>
                        <a:t>ESTADOS PRESUPUESTARIO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 dirty="0">
                          <a:effectLst/>
                        </a:rPr>
                        <a:t> 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29" marR="35529" marT="17765" marB="1776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 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29" marR="35529" marT="17765" marB="17765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>
                          <a:effectLst/>
                        </a:rPr>
                        <a:t>FORMATOS EP1, EP2, EP3, EP4, PP1,PP2</a:t>
                      </a:r>
                      <a:endParaRPr lang="es-PE" sz="12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PE" sz="1200">
                          <a:effectLst/>
                        </a:rPr>
                        <a:t>INFOMACION COMLEMENTARIA: 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PE" sz="1200">
                          <a:effectLst/>
                        </a:rPr>
                        <a:t>OTROS ANEXOS FINANCIEROS OAS, OA1 –OA7, AF1-AF12, PI,GS, PP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PE" sz="1200">
                          <a:effectLst/>
                        </a:rPr>
                        <a:t>ANEXOS COMPLEMENTARIOS Y FINANCIEROS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PE" sz="1200">
                          <a:effectLst/>
                        </a:rPr>
                        <a:t>AFS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29" marR="35529" marT="17765" marB="1776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 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69418579"/>
                  </a:ext>
                </a:extLst>
              </a:tr>
              <a:tr h="1636958">
                <a:tc>
                  <a:txBody>
                    <a:bodyPr/>
                    <a:lstStyle/>
                    <a:p>
                      <a:pPr marL="6350" indent="901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FINA/ 02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>
                          <a:effectLst/>
                        </a:rPr>
                        <a:t>ESTADOS FINANCIEROS</a:t>
                      </a:r>
                    </a:p>
                    <a:p>
                      <a:pPr marL="15049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>
                          <a:effectLst/>
                        </a:rPr>
                        <a:t> 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29" marR="35529" marT="17765" marB="1776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 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29" marR="35529" marT="17765" marB="17765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349250" algn="l"/>
                        </a:tabLst>
                      </a:pPr>
                      <a:r>
                        <a:rPr lang="es-PE" sz="1200">
                          <a:effectLst/>
                        </a:rPr>
                        <a:t>ESTADO DE SITUACION FINANCIARA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349250" algn="l"/>
                        </a:tabLst>
                      </a:pPr>
                      <a:r>
                        <a:rPr lang="es-PE" sz="1200">
                          <a:effectLst/>
                        </a:rPr>
                        <a:t>ESTADO DE GESTION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349250" algn="l"/>
                        </a:tabLst>
                      </a:pPr>
                      <a:r>
                        <a:rPr lang="es-PE" sz="1200">
                          <a:effectLst/>
                        </a:rPr>
                        <a:t>ESTADOS DE CAMBIOS DE PATRIMONIO NETO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349250" algn="l"/>
                        </a:tabLst>
                      </a:pPr>
                      <a:r>
                        <a:rPr lang="es-PE" sz="1200">
                          <a:effectLst/>
                        </a:rPr>
                        <a:t>ESTADOS DE FLUJOS EFECTIVOS</a:t>
                      </a:r>
                    </a:p>
                    <a:p>
                      <a:pPr marL="88900" indent="-889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 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29" marR="35529" marT="17765" marB="1776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 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28932946"/>
                  </a:ext>
                </a:extLst>
              </a:tr>
              <a:tr h="424486">
                <a:tc>
                  <a:txBody>
                    <a:bodyPr/>
                    <a:lstStyle/>
                    <a:p>
                      <a:pPr marL="6350" indent="901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FINA/ 03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>
                          <a:effectLst/>
                        </a:rPr>
                        <a:t>NOTAS DE LOS ESTADOS FINANCIEROS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29" marR="35529" marT="17765" marB="1776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 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29" marR="35529" marT="17765" marB="17765" anchor="ctr"/>
                </a:tc>
                <a:tc>
                  <a:txBody>
                    <a:bodyPr/>
                    <a:lstStyle/>
                    <a:p>
                      <a:pPr marL="15113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 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29" marR="35529" marT="17765" marB="1776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</a:rPr>
                        <a:t> 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93216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8791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7664" y="1268760"/>
            <a:ext cx="6048672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b="1" dirty="0"/>
              <a:t>ORDENAMIENTO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2320046"/>
            <a:ext cx="7272808" cy="13681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PE" sz="2800" dirty="0"/>
              <a:t>Es proceso mecánico  que se realiza con unos criterio pre-establecidos como son el numérico, alfabético, cronológico. </a:t>
            </a:r>
            <a:endParaRPr lang="es-E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22717"/>
            <a:ext cx="3435637" cy="2358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2249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5696" y="1340768"/>
            <a:ext cx="6048672" cy="576064"/>
          </a:xfrm>
        </p:spPr>
        <p:txBody>
          <a:bodyPr>
            <a:noAutofit/>
          </a:bodyPr>
          <a:lstStyle/>
          <a:p>
            <a:pPr algn="ctr"/>
            <a:r>
              <a:rPr lang="es-ES" sz="3600" b="1" dirty="0"/>
              <a:t>SIGNATURA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4440" y="2708920"/>
            <a:ext cx="6995120" cy="29162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PE" sz="2800" dirty="0"/>
              <a:t>Se establecerá una codificación para identificarse las unidades orgánicas y las series documentales de la entidad. </a:t>
            </a:r>
            <a:endParaRPr lang="es-ES" sz="2800" dirty="0"/>
          </a:p>
          <a:p>
            <a:pPr algn="just"/>
            <a:endParaRPr lang="es-ES" sz="2800" dirty="0"/>
          </a:p>
          <a:p>
            <a:pPr algn="just"/>
            <a:r>
              <a:rPr lang="es-ES" sz="2800" dirty="0"/>
              <a:t>1.2</a:t>
            </a:r>
          </a:p>
          <a:p>
            <a:pPr algn="just"/>
            <a:r>
              <a:rPr lang="es-ES" sz="2800" dirty="0"/>
              <a:t>GGL.02</a:t>
            </a:r>
          </a:p>
          <a:p>
            <a:pPr algn="just"/>
            <a:r>
              <a:rPr lang="es-ES" sz="2800" dirty="0"/>
              <a:t>ADMI/ 01</a:t>
            </a:r>
          </a:p>
        </p:txBody>
      </p:sp>
    </p:spTree>
    <p:extLst>
      <p:ext uri="{BB962C8B-B14F-4D97-AF65-F5344CB8AC3E}">
        <p14:creationId xmlns:p14="http://schemas.microsoft.com/office/powerpoint/2010/main" val="41030491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5714" y="1412776"/>
            <a:ext cx="6707088" cy="576064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es-ES" sz="2800" b="1" dirty="0"/>
              <a:t>Directiva Nº 005-2008-AGN/</a:t>
            </a:r>
            <a:br>
              <a:rPr lang="es-ES" sz="2800" b="1" dirty="0"/>
            </a:br>
            <a:r>
              <a:rPr lang="es-ES" sz="2800" b="1" dirty="0"/>
              <a:t> DNDAAI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2348682"/>
            <a:ext cx="6707088" cy="25204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800" dirty="0"/>
              <a:t>2.2 Constituirse como una actividad necesaria y obligatoria en el proceso de organización documental, específicamente en los trabajos de ordenamiento documental.</a:t>
            </a:r>
          </a:p>
        </p:txBody>
      </p:sp>
    </p:spTree>
    <p:extLst>
      <p:ext uri="{BB962C8B-B14F-4D97-AF65-F5344CB8AC3E}">
        <p14:creationId xmlns:p14="http://schemas.microsoft.com/office/powerpoint/2010/main" val="22398346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E56B8E-3EF5-4138-9B73-B2715258E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376" y="1093967"/>
            <a:ext cx="6048672" cy="576064"/>
          </a:xfrm>
        </p:spPr>
        <p:txBody>
          <a:bodyPr/>
          <a:lstStyle/>
          <a:p>
            <a:pPr algn="ctr"/>
            <a:r>
              <a:rPr lang="es-PE" b="1" dirty="0"/>
              <a:t>¿Qué ES LA FOLIACION?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680CF2-84B3-4912-B35B-5409B3425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2204864"/>
            <a:ext cx="6735836" cy="1872208"/>
          </a:xfrm>
        </p:spPr>
        <p:txBody>
          <a:bodyPr>
            <a:noAutofit/>
          </a:bodyPr>
          <a:lstStyle/>
          <a:p>
            <a:pPr algn="just"/>
            <a:r>
              <a:rPr lang="es-ES" sz="2400" dirty="0"/>
              <a:t>La foliación es el procedimiento que se aplica para controlar los folios que compone una unidad de archivamiento o documentos de archivo de ser el caso de una serie o subserie, este debe mostrar la procedencia.</a:t>
            </a:r>
            <a:endParaRPr lang="es-PE" sz="2400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59BC286-1A31-44C7-9531-1B33993DB2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007304"/>
              </p:ext>
            </p:extLst>
          </p:nvPr>
        </p:nvGraphicFramePr>
        <p:xfrm>
          <a:off x="2195736" y="4857204"/>
          <a:ext cx="2841998" cy="13149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9697">
                  <a:extLst>
                    <a:ext uri="{9D8B030D-6E8A-4147-A177-3AD203B41FA5}">
                      <a16:colId xmlns:a16="http://schemas.microsoft.com/office/drawing/2014/main" val="2029587389"/>
                    </a:ext>
                  </a:extLst>
                </a:gridCol>
                <a:gridCol w="1262301">
                  <a:extLst>
                    <a:ext uri="{9D8B030D-6E8A-4147-A177-3AD203B41FA5}">
                      <a16:colId xmlns:a16="http://schemas.microsoft.com/office/drawing/2014/main" val="157913995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       FOLIO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0667450"/>
                  </a:ext>
                </a:extLst>
              </a:tr>
              <a:tr h="73892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ADMI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001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28648721"/>
                  </a:ext>
                </a:extLst>
              </a:tr>
            </a:tbl>
          </a:graphicData>
        </a:graphic>
      </p:graphicFrame>
      <p:pic>
        <p:nvPicPr>
          <p:cNvPr id="2051" name="0 Imagen">
            <a:extLst>
              <a:ext uri="{FF2B5EF4-FFF2-40B4-BE49-F238E27FC236}">
                <a16:creationId xmlns:a16="http://schemas.microsoft.com/office/drawing/2014/main" id="{818EA3CD-A8D0-44F9-BE9B-026910C9B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48"/>
          <a:stretch>
            <a:fillRect/>
          </a:stretch>
        </p:blipFill>
        <p:spPr bwMode="auto">
          <a:xfrm>
            <a:off x="2411760" y="5013176"/>
            <a:ext cx="8667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A07A9813-AA4D-44F9-9824-5986B7938F39}"/>
              </a:ext>
            </a:extLst>
          </p:cNvPr>
          <p:cNvCxnSpPr/>
          <p:nvPr/>
        </p:nvCxnSpPr>
        <p:spPr>
          <a:xfrm>
            <a:off x="10996092" y="8573358"/>
            <a:ext cx="9525" cy="352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87E03010-2FCB-4C5E-9ECF-C367619C63E5}"/>
              </a:ext>
            </a:extLst>
          </p:cNvPr>
          <p:cNvCxnSpPr/>
          <p:nvPr/>
        </p:nvCxnSpPr>
        <p:spPr>
          <a:xfrm flipH="1">
            <a:off x="9859442" y="8576533"/>
            <a:ext cx="9525" cy="371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5970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485" y="949663"/>
            <a:ext cx="7429499" cy="1108928"/>
          </a:xfrm>
        </p:spPr>
        <p:txBody>
          <a:bodyPr>
            <a:normAutofit/>
          </a:bodyPr>
          <a:lstStyle/>
          <a:p>
            <a:pPr algn="ctr"/>
            <a:r>
              <a:rPr lang="es-PE" sz="3200" b="1" dirty="0"/>
              <a:t>INSTALACIÓN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484" y="1990554"/>
            <a:ext cx="7429499" cy="1649016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es-MX" sz="2400" dirty="0"/>
              <a:t>La instalación es la ubicación física de todo el fondo mediante unidades de instalación, ya sean cajas, legajos o archivadores, en los anaqueles o estanterías designados para su ubicación. </a:t>
            </a:r>
          </a:p>
          <a:p>
            <a:pPr lvl="0">
              <a:lnSpc>
                <a:spcPct val="150000"/>
              </a:lnSpc>
            </a:pPr>
            <a:endParaRPr lang="es-PE" sz="2400" dirty="0"/>
          </a:p>
          <a:p>
            <a:pPr>
              <a:lnSpc>
                <a:spcPct val="150000"/>
              </a:lnSpc>
            </a:pPr>
            <a:endParaRPr lang="es-PE" sz="2400" dirty="0"/>
          </a:p>
        </p:txBody>
      </p:sp>
      <p:pic>
        <p:nvPicPr>
          <p:cNvPr id="13316" name="Picture 4" descr="Resultado de imagen para archivadores de ofic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895" y="4437112"/>
            <a:ext cx="2319338" cy="195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encrypted-tbn1.google.com/images?q=tbn:ANd9GcTbXsL3oUsaLM16uKI3KFN6VgfqsZzzbY98f2wJE6ApwJDWOjc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056" y="4383539"/>
            <a:ext cx="3021934" cy="20109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8529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1680" y="1412776"/>
            <a:ext cx="6048672" cy="57606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ES" b="1" dirty="0"/>
              <a:t>¿Qué ES ORGANIZAR?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2348880"/>
            <a:ext cx="6912768" cy="1872208"/>
          </a:xfrm>
        </p:spPr>
        <p:txBody>
          <a:bodyPr>
            <a:noAutofit/>
          </a:bodyPr>
          <a:lstStyle/>
          <a:p>
            <a:pPr algn="just"/>
            <a:r>
              <a:rPr lang="es-ES" sz="2400" dirty="0"/>
              <a:t>Planificar o estructurar la realización de algo, distribuyendo convenientemente los medios materiales y personales con los que se cuenta y asignándoles funciones determinadas.</a:t>
            </a:r>
          </a:p>
          <a:p>
            <a:pPr algn="just"/>
            <a:r>
              <a:rPr lang="es-ES" sz="2400" dirty="0"/>
              <a:t>Poner en orden.</a:t>
            </a:r>
          </a:p>
          <a:p>
            <a:pPr algn="just"/>
            <a:r>
              <a:rPr lang="es-ES" sz="2400" dirty="0"/>
              <a:t>Hacer o producir algo. </a:t>
            </a:r>
          </a:p>
          <a:p>
            <a:pPr lvl="8" algn="just"/>
            <a:endParaRPr lang="es-ES" sz="2400" dirty="0"/>
          </a:p>
          <a:p>
            <a:pPr marL="3657600" lvl="8" indent="0" algn="just">
              <a:buNone/>
            </a:pPr>
            <a:endParaRPr lang="es-ES" sz="2400" dirty="0"/>
          </a:p>
        </p:txBody>
      </p:sp>
      <p:pic>
        <p:nvPicPr>
          <p:cNvPr id="3074" name="Picture 2" descr="Resultado de imagen para clasificar">
            <a:extLst>
              <a:ext uri="{FF2B5EF4-FFF2-40B4-BE49-F238E27FC236}">
                <a16:creationId xmlns:a16="http://schemas.microsoft.com/office/drawing/2014/main" id="{A36C9DE8-06F3-4AD1-9D54-0FC363139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335561"/>
            <a:ext cx="2066925" cy="221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0586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6060" y="998549"/>
            <a:ext cx="7429499" cy="1108928"/>
          </a:xfrm>
        </p:spPr>
        <p:txBody>
          <a:bodyPr/>
          <a:lstStyle/>
          <a:p>
            <a:pPr algn="ctr"/>
            <a:r>
              <a:rPr lang="es-PE" sz="2100" b="1" dirty="0"/>
              <a:t>UBICACIÓN TOPOGRÁFICA ARCHIVOS DE GESTIÓN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581024" y="2107477"/>
            <a:ext cx="4536281" cy="2643188"/>
            <a:chOff x="2708273" y="2467769"/>
            <a:chExt cx="6048375" cy="3524251"/>
          </a:xfrm>
        </p:grpSpPr>
        <p:pic>
          <p:nvPicPr>
            <p:cNvPr id="5" name="Picture 4" descr="Resultado de imagen para archivadores de oficin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8273" y="2467769"/>
              <a:ext cx="6048375" cy="3524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ángulo 5"/>
            <p:cNvSpPr/>
            <p:nvPr/>
          </p:nvSpPr>
          <p:spPr>
            <a:xfrm>
              <a:off x="3724275" y="2590800"/>
              <a:ext cx="523875" cy="2476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350" dirty="0"/>
                <a:t>A</a:t>
              </a:r>
            </a:p>
          </p:txBody>
        </p:sp>
        <p:sp>
          <p:nvSpPr>
            <p:cNvPr id="8" name="Rectángulo 7"/>
            <p:cNvSpPr/>
            <p:nvPr/>
          </p:nvSpPr>
          <p:spPr>
            <a:xfrm>
              <a:off x="5264152" y="2542381"/>
              <a:ext cx="523875" cy="2476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350" dirty="0"/>
                <a:t>B</a:t>
              </a:r>
            </a:p>
          </p:txBody>
        </p:sp>
        <p:sp>
          <p:nvSpPr>
            <p:cNvPr id="9" name="Rectángulo 8"/>
            <p:cNvSpPr/>
            <p:nvPr/>
          </p:nvSpPr>
          <p:spPr>
            <a:xfrm>
              <a:off x="7277100" y="2561431"/>
              <a:ext cx="523875" cy="2476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350" dirty="0"/>
                <a:t>C</a:t>
              </a:r>
            </a:p>
          </p:txBody>
        </p:sp>
      </p:grpSp>
      <p:grpSp>
        <p:nvGrpSpPr>
          <p:cNvPr id="51205" name="Grupo 51204"/>
          <p:cNvGrpSpPr/>
          <p:nvPr/>
        </p:nvGrpSpPr>
        <p:grpSpPr>
          <a:xfrm>
            <a:off x="6061482" y="1941351"/>
            <a:ext cx="1945464" cy="3245011"/>
            <a:chOff x="8081976" y="1445468"/>
            <a:chExt cx="2593952" cy="4326681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3"/>
            <a:srcRect l="32843" t="4607" r="39118" b="50559"/>
            <a:stretch/>
          </p:blipFill>
          <p:spPr>
            <a:xfrm>
              <a:off x="8081976" y="1445468"/>
              <a:ext cx="2593952" cy="4326681"/>
            </a:xfrm>
            <a:prstGeom prst="rect">
              <a:avLst/>
            </a:prstGeom>
          </p:spPr>
        </p:pic>
        <p:pic>
          <p:nvPicPr>
            <p:cNvPr id="51203" name="Imagen 51202"/>
            <p:cNvPicPr>
              <a:picLocks noChangeAspect="1"/>
            </p:cNvPicPr>
            <p:nvPr/>
          </p:nvPicPr>
          <p:blipFill rotWithShape="1">
            <a:blip r:embed="rId4"/>
            <a:srcRect l="63184" t="28572" r="22262" b="8888"/>
            <a:stretch/>
          </p:blipFill>
          <p:spPr>
            <a:xfrm>
              <a:off x="8235100" y="1790000"/>
              <a:ext cx="1020038" cy="2683895"/>
            </a:xfrm>
            <a:prstGeom prst="rect">
              <a:avLst/>
            </a:prstGeom>
          </p:spPr>
        </p:pic>
        <p:pic>
          <p:nvPicPr>
            <p:cNvPr id="51204" name="Imagen 51203"/>
            <p:cNvPicPr>
              <a:picLocks noChangeAspect="1"/>
            </p:cNvPicPr>
            <p:nvPr/>
          </p:nvPicPr>
          <p:blipFill rotWithShape="1">
            <a:blip r:embed="rId5"/>
            <a:srcRect l="62916" t="28571" r="21994" b="8571"/>
            <a:stretch/>
          </p:blipFill>
          <p:spPr>
            <a:xfrm>
              <a:off x="9388929" y="1790000"/>
              <a:ext cx="1125112" cy="26838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28851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0AC2261-745F-4F3D-A6B0-00F0687EA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131683"/>
            <a:ext cx="8064896" cy="4289673"/>
          </a:xfrm>
          <a:prstGeom prst="rect">
            <a:avLst/>
          </a:prstGeom>
        </p:spPr>
      </p:pic>
      <p:sp>
        <p:nvSpPr>
          <p:cNvPr id="6" name="1 Título">
            <a:extLst>
              <a:ext uri="{FF2B5EF4-FFF2-40B4-BE49-F238E27FC236}">
                <a16:creationId xmlns:a16="http://schemas.microsoft.com/office/drawing/2014/main" id="{C499CDF2-07BB-4871-9A7C-9C124452D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512" y="563047"/>
            <a:ext cx="7429499" cy="1108928"/>
          </a:xfrm>
        </p:spPr>
        <p:txBody>
          <a:bodyPr/>
          <a:lstStyle/>
          <a:p>
            <a:pPr algn="ctr"/>
            <a:r>
              <a:rPr lang="es-PE" sz="2100" b="1" dirty="0"/>
              <a:t>UBICACIÓN TOPOGRÁFICA ARCHIVOS DE PERIFERICO Y CENTRAL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0695808-825F-40E9-A89C-BD008A468F5F}"/>
              </a:ext>
            </a:extLst>
          </p:cNvPr>
          <p:cNvSpPr txBox="1"/>
          <p:nvPr/>
        </p:nvSpPr>
        <p:spPr>
          <a:xfrm>
            <a:off x="7380312" y="2131683"/>
            <a:ext cx="64807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dirty="0"/>
              <a:t>5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6F23257-87D6-48F9-B0A4-D64472CDDFD1}"/>
              </a:ext>
            </a:extLst>
          </p:cNvPr>
          <p:cNvSpPr txBox="1"/>
          <p:nvPr/>
        </p:nvSpPr>
        <p:spPr>
          <a:xfrm>
            <a:off x="1118152" y="3071483"/>
            <a:ext cx="64807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dirty="0"/>
              <a:t>1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75106A9-1E3A-4EAC-B6F1-38A6155E5EF7}"/>
              </a:ext>
            </a:extLst>
          </p:cNvPr>
          <p:cNvSpPr txBox="1"/>
          <p:nvPr/>
        </p:nvSpPr>
        <p:spPr>
          <a:xfrm>
            <a:off x="1855128" y="3013867"/>
            <a:ext cx="64807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dirty="0"/>
              <a:t>2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6400D5E-7D72-471D-A67A-88F98D2079AB}"/>
              </a:ext>
            </a:extLst>
          </p:cNvPr>
          <p:cNvSpPr txBox="1"/>
          <p:nvPr/>
        </p:nvSpPr>
        <p:spPr>
          <a:xfrm>
            <a:off x="2592105" y="2838081"/>
            <a:ext cx="64807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dirty="0"/>
              <a:t>3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4C0B9CF-597D-4EEE-9746-2852ED432B5D}"/>
              </a:ext>
            </a:extLst>
          </p:cNvPr>
          <p:cNvSpPr txBox="1"/>
          <p:nvPr/>
        </p:nvSpPr>
        <p:spPr>
          <a:xfrm>
            <a:off x="3861161" y="2653415"/>
            <a:ext cx="64807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dirty="0"/>
              <a:t>4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5F9680C-7FE9-47D4-ABC8-2FE4A5EAD254}"/>
              </a:ext>
            </a:extLst>
          </p:cNvPr>
          <p:cNvSpPr txBox="1"/>
          <p:nvPr/>
        </p:nvSpPr>
        <p:spPr>
          <a:xfrm>
            <a:off x="7065490" y="2644535"/>
            <a:ext cx="44676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dirty="0"/>
              <a:t>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1BA2EB4-CA4B-4EC9-A904-39F90B7FF6E3}"/>
              </a:ext>
            </a:extLst>
          </p:cNvPr>
          <p:cNvSpPr txBox="1"/>
          <p:nvPr/>
        </p:nvSpPr>
        <p:spPr>
          <a:xfrm>
            <a:off x="7827611" y="2653415"/>
            <a:ext cx="44676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dirty="0"/>
              <a:t>B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5B7B137-5F31-4022-8DCB-870ACFA3EF9B}"/>
              </a:ext>
            </a:extLst>
          </p:cNvPr>
          <p:cNvSpPr txBox="1"/>
          <p:nvPr/>
        </p:nvSpPr>
        <p:spPr>
          <a:xfrm>
            <a:off x="4752782" y="2638989"/>
            <a:ext cx="44676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dirty="0"/>
              <a:t>1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9E72877-62D9-44CF-A5CD-C8B60C4CC22E}"/>
              </a:ext>
            </a:extLst>
          </p:cNvPr>
          <p:cNvSpPr txBox="1"/>
          <p:nvPr/>
        </p:nvSpPr>
        <p:spPr>
          <a:xfrm>
            <a:off x="5277364" y="2625101"/>
            <a:ext cx="44676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dirty="0"/>
              <a:t>2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6671A5C-9A75-4141-9996-AB450D140CDB}"/>
              </a:ext>
            </a:extLst>
          </p:cNvPr>
          <p:cNvSpPr txBox="1"/>
          <p:nvPr/>
        </p:nvSpPr>
        <p:spPr>
          <a:xfrm>
            <a:off x="5770084" y="2627620"/>
            <a:ext cx="44676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dirty="0"/>
              <a:t>3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A0D65A4-7FEE-4E5D-93AD-44828CAFFB53}"/>
              </a:ext>
            </a:extLst>
          </p:cNvPr>
          <p:cNvSpPr txBox="1"/>
          <p:nvPr/>
        </p:nvSpPr>
        <p:spPr>
          <a:xfrm>
            <a:off x="6253170" y="2625101"/>
            <a:ext cx="44676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dirty="0"/>
              <a:t>4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6054548-D5EC-4DE0-850B-177DE3E0965B}"/>
              </a:ext>
            </a:extLst>
          </p:cNvPr>
          <p:cNvSpPr txBox="1"/>
          <p:nvPr/>
        </p:nvSpPr>
        <p:spPr>
          <a:xfrm>
            <a:off x="4373880" y="3046953"/>
            <a:ext cx="44676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dirty="0"/>
              <a:t>1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17B56C1-082E-44F9-8E68-D785C9E1F950}"/>
              </a:ext>
            </a:extLst>
          </p:cNvPr>
          <p:cNvSpPr txBox="1"/>
          <p:nvPr/>
        </p:nvSpPr>
        <p:spPr>
          <a:xfrm>
            <a:off x="4373880" y="3667764"/>
            <a:ext cx="44676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dirty="0"/>
              <a:t>2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5DBAF89-910A-4684-8368-769631CA01C7}"/>
              </a:ext>
            </a:extLst>
          </p:cNvPr>
          <p:cNvSpPr txBox="1"/>
          <p:nvPr/>
        </p:nvSpPr>
        <p:spPr>
          <a:xfrm>
            <a:off x="4365679" y="4403277"/>
            <a:ext cx="44676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dirty="0"/>
              <a:t>3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46EE20E-7A57-4342-B275-8B5D0B824A9C}"/>
              </a:ext>
            </a:extLst>
          </p:cNvPr>
          <p:cNvSpPr txBox="1"/>
          <p:nvPr/>
        </p:nvSpPr>
        <p:spPr>
          <a:xfrm>
            <a:off x="4509233" y="5024088"/>
            <a:ext cx="44676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dirty="0"/>
              <a:t>4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AA5DFA5C-4408-448E-9E45-2FA721792428}"/>
              </a:ext>
            </a:extLst>
          </p:cNvPr>
          <p:cNvSpPr txBox="1"/>
          <p:nvPr/>
        </p:nvSpPr>
        <p:spPr>
          <a:xfrm>
            <a:off x="4571414" y="5722722"/>
            <a:ext cx="44676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dirty="0"/>
              <a:t>5</a:t>
            </a:r>
          </a:p>
        </p:txBody>
      </p:sp>
      <p:sp>
        <p:nvSpPr>
          <p:cNvPr id="24" name="Bocadillo: ovalado 23">
            <a:extLst>
              <a:ext uri="{FF2B5EF4-FFF2-40B4-BE49-F238E27FC236}">
                <a16:creationId xmlns:a16="http://schemas.microsoft.com/office/drawing/2014/main" id="{9F59EF8E-BCC4-49A9-B471-0B0E0B7F06D2}"/>
              </a:ext>
            </a:extLst>
          </p:cNvPr>
          <p:cNvSpPr/>
          <p:nvPr/>
        </p:nvSpPr>
        <p:spPr>
          <a:xfrm>
            <a:off x="1118152" y="3736990"/>
            <a:ext cx="1869672" cy="586009"/>
          </a:xfrm>
          <a:prstGeom prst="wedgeEllipseCallout">
            <a:avLst>
              <a:gd name="adj1" fmla="val 15843"/>
              <a:gd name="adj2" fmla="val -1372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ESTANTERIA</a:t>
            </a:r>
          </a:p>
        </p:txBody>
      </p:sp>
      <p:sp>
        <p:nvSpPr>
          <p:cNvPr id="25" name="Bocadillo: ovalado 24">
            <a:extLst>
              <a:ext uri="{FF2B5EF4-FFF2-40B4-BE49-F238E27FC236}">
                <a16:creationId xmlns:a16="http://schemas.microsoft.com/office/drawing/2014/main" id="{3360E2A9-8D45-40DA-98C9-A1F3CEC9A9A5}"/>
              </a:ext>
            </a:extLst>
          </p:cNvPr>
          <p:cNvSpPr/>
          <p:nvPr/>
        </p:nvSpPr>
        <p:spPr>
          <a:xfrm>
            <a:off x="7065490" y="3560313"/>
            <a:ext cx="1322934" cy="586009"/>
          </a:xfrm>
          <a:prstGeom prst="wedgeEllipseCallout">
            <a:avLst>
              <a:gd name="adj1" fmla="val -3710"/>
              <a:gd name="adj2" fmla="val -1719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LADOS</a:t>
            </a:r>
          </a:p>
        </p:txBody>
      </p:sp>
      <p:sp>
        <p:nvSpPr>
          <p:cNvPr id="26" name="Bocadillo: ovalado 25">
            <a:extLst>
              <a:ext uri="{FF2B5EF4-FFF2-40B4-BE49-F238E27FC236}">
                <a16:creationId xmlns:a16="http://schemas.microsoft.com/office/drawing/2014/main" id="{16515E08-31E3-482F-957A-8B815DF6DA57}"/>
              </a:ext>
            </a:extLst>
          </p:cNvPr>
          <p:cNvSpPr/>
          <p:nvPr/>
        </p:nvSpPr>
        <p:spPr>
          <a:xfrm>
            <a:off x="4579904" y="1696181"/>
            <a:ext cx="1636944" cy="586009"/>
          </a:xfrm>
          <a:prstGeom prst="wedgeEllipseCallout">
            <a:avLst>
              <a:gd name="adj1" fmla="val 63215"/>
              <a:gd name="adj2" fmla="val 1153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CUERPOS</a:t>
            </a:r>
          </a:p>
        </p:txBody>
      </p:sp>
      <p:sp>
        <p:nvSpPr>
          <p:cNvPr id="27" name="Bocadillo: ovalado 26">
            <a:extLst>
              <a:ext uri="{FF2B5EF4-FFF2-40B4-BE49-F238E27FC236}">
                <a16:creationId xmlns:a16="http://schemas.microsoft.com/office/drawing/2014/main" id="{D0219912-7362-4685-AEE7-3191B4822043}"/>
              </a:ext>
            </a:extLst>
          </p:cNvPr>
          <p:cNvSpPr/>
          <p:nvPr/>
        </p:nvSpPr>
        <p:spPr>
          <a:xfrm>
            <a:off x="2599430" y="5506045"/>
            <a:ext cx="1322934" cy="586009"/>
          </a:xfrm>
          <a:prstGeom prst="wedgeEllipseCallout">
            <a:avLst>
              <a:gd name="adj1" fmla="val 82963"/>
              <a:gd name="adj2" fmla="val -1843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BALDAS</a:t>
            </a:r>
          </a:p>
        </p:txBody>
      </p:sp>
    </p:spTree>
    <p:extLst>
      <p:ext uri="{BB962C8B-B14F-4D97-AF65-F5344CB8AC3E}">
        <p14:creationId xmlns:p14="http://schemas.microsoft.com/office/powerpoint/2010/main" val="19728769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E5EE08-D0BC-42FA-A80D-CE69A04F6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420888"/>
            <a:ext cx="8064896" cy="1584176"/>
          </a:xfrm>
        </p:spPr>
        <p:txBody>
          <a:bodyPr>
            <a:normAutofit/>
          </a:bodyPr>
          <a:lstStyle/>
          <a:p>
            <a:r>
              <a:rPr lang="es-PE" sz="3200" dirty="0"/>
              <a:t>Teoría de </a:t>
            </a:r>
            <a:r>
              <a:rPr lang="es-PE" sz="3200" dirty="0" err="1"/>
              <a:t>Decripcion</a:t>
            </a:r>
            <a:r>
              <a:rPr lang="es-PE" sz="3200" dirty="0"/>
              <a:t> de Documentos</a:t>
            </a:r>
          </a:p>
        </p:txBody>
      </p:sp>
    </p:spTree>
    <p:extLst>
      <p:ext uri="{BB962C8B-B14F-4D97-AF65-F5344CB8AC3E}">
        <p14:creationId xmlns:p14="http://schemas.microsoft.com/office/powerpoint/2010/main" val="21328078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2">
            <a:extLst>
              <a:ext uri="{FF2B5EF4-FFF2-40B4-BE49-F238E27FC236}">
                <a16:creationId xmlns:a16="http://schemas.microsoft.com/office/drawing/2014/main" id="{7579FA50-F4C2-4C66-8F55-5D172AC6B66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357188" y="1643063"/>
            <a:ext cx="8229600" cy="4811712"/>
          </a:xfrm>
        </p:spPr>
        <p:txBody>
          <a:bodyPr/>
          <a:lstStyle/>
          <a:p>
            <a:pPr marL="265113" indent="-265113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es-ES" altLang="es-PE" sz="1800" b="1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265113" indent="-265113" algn="just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s-ES" altLang="es-PE" sz="2400" b="1">
                <a:solidFill>
                  <a:schemeClr val="tx1"/>
                </a:solidFill>
                <a:latin typeface="Consolas" panose="020B0609020204030204" pitchFamily="49" charset="0"/>
              </a:rPr>
              <a:t>T. Schellenberg</a:t>
            </a:r>
            <a:r>
              <a:rPr lang="es-ES" altLang="es-PE" sz="2400">
                <a:solidFill>
                  <a:schemeClr val="tx1"/>
                </a:solidFill>
                <a:latin typeface="Consolas" panose="020B0609020204030204" pitchFamily="49" charset="0"/>
              </a:rPr>
              <a:t> dice: </a:t>
            </a:r>
            <a:r>
              <a:rPr lang="es-ES" altLang="es-PE" sz="2400" i="1">
                <a:solidFill>
                  <a:schemeClr val="tx1"/>
                </a:solidFill>
                <a:latin typeface="Consolas" panose="020B0609020204030204" pitchFamily="49" charset="0"/>
              </a:rPr>
              <a:t>“función que engloba variadas actividades para elaborar los instrumentos que facilitan el acceso a los documentos”.</a:t>
            </a:r>
          </a:p>
          <a:p>
            <a:pPr marL="265113" indent="-265113" algn="just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es-ES" altLang="es-PE" sz="2400" i="1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265113" indent="-265113" algn="just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s-ES" altLang="es-PE" sz="2400" b="1" i="1">
                <a:solidFill>
                  <a:schemeClr val="tx1"/>
                </a:solidFill>
                <a:latin typeface="Consolas" panose="020B0609020204030204" pitchFamily="49" charset="0"/>
              </a:rPr>
              <a:t>A</a:t>
            </a:r>
            <a:r>
              <a:rPr lang="es-ES" altLang="es-PE" sz="2400" b="1">
                <a:solidFill>
                  <a:schemeClr val="tx1"/>
                </a:solidFill>
                <a:latin typeface="Consolas" panose="020B0609020204030204" pitchFamily="49" charset="0"/>
              </a:rPr>
              <a:t>ntonia Heredia </a:t>
            </a:r>
            <a:r>
              <a:rPr lang="es-ES" altLang="es-PE" sz="2400" i="1">
                <a:solidFill>
                  <a:schemeClr val="tx1"/>
                </a:solidFill>
                <a:latin typeface="Consolas" panose="020B0609020204030204" pitchFamily="49" charset="0"/>
              </a:rPr>
              <a:t>dice: “la descripción es una actividad fundamental de todo proceso archivístico mediante la cual se da a conocer la existencia de los documentos, enumerando sus caracteres internos y externos (…) esta tarea se realiza a través de un conjunto de actividades o procedimientos, para elaborar inventarios, catálogos, índices,guías, etc.”</a:t>
            </a:r>
          </a:p>
          <a:p>
            <a:pPr marL="265113" indent="-265113"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PE" sz="2400" i="1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265113" indent="-265113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PE" sz="2200" i="1">
              <a:solidFill>
                <a:schemeClr val="tx1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0E153E-EAE9-423E-97A1-32D2F34B5277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571500"/>
            <a:ext cx="8229600" cy="1071563"/>
          </a:xfrm>
          <a:prstGeom prst="rect">
            <a:avLst/>
          </a:prstGeom>
          <a:noFill/>
          <a:ln/>
        </p:spPr>
        <p:txBody>
          <a:bodyPr anchor="b"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indent="-53975" algn="r" fontAlgn="auto">
              <a:spcAft>
                <a:spcPts val="0"/>
              </a:spcAft>
              <a:defRPr/>
            </a:pPr>
            <a:r>
              <a:rPr lang="es-ES" sz="3600" b="1" dirty="0"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Bookman Old Style" pitchFamily="18" charset="0"/>
                <a:ea typeface="+mj-ea"/>
                <a:cs typeface="Aharoni" pitchFamily="2" charset="-79"/>
              </a:rPr>
              <a:t>Descripción Documental</a:t>
            </a:r>
          </a:p>
        </p:txBody>
      </p:sp>
    </p:spTree>
    <p:extLst>
      <p:ext uri="{BB962C8B-B14F-4D97-AF65-F5344CB8AC3E}">
        <p14:creationId xmlns:p14="http://schemas.microsoft.com/office/powerpoint/2010/main" val="639195560"/>
      </p:ext>
    </p:extLst>
  </p:cSld>
  <p:clrMapOvr>
    <a:masterClrMapping/>
  </p:clrMapOvr>
  <p:transition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/>
        </p:nvGraphicFramePr>
        <p:xfrm>
          <a:off x="178564" y="1428737"/>
          <a:ext cx="7489304" cy="4464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5679321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es-PE" sz="2800" b="1" dirty="0">
                <a:latin typeface="Arial" pitchFamily="34" charset="0"/>
                <a:cs typeface="Arial" pitchFamily="34" charset="0"/>
              </a:rPr>
              <a:t>Proceso 2: Descripción Documental</a:t>
            </a:r>
            <a:endParaRPr lang="es-E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285903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>
          <a:xfrm>
            <a:off x="1214414" y="1000108"/>
            <a:ext cx="6348413" cy="1320800"/>
          </a:xfrm>
        </p:spPr>
        <p:txBody>
          <a:bodyPr/>
          <a:lstStyle/>
          <a:p>
            <a:pPr eaLnBrk="1" hangingPunct="1"/>
            <a:r>
              <a:rPr lang="es-PE" altLang="es-PE" dirty="0"/>
              <a:t>La descripción debe ser:</a:t>
            </a:r>
          </a:p>
        </p:txBody>
      </p:sp>
      <p:sp>
        <p:nvSpPr>
          <p:cNvPr id="110594" name="AutoShape 2"/>
          <p:cNvSpPr>
            <a:spLocks noChangeArrowheads="1"/>
          </p:cNvSpPr>
          <p:nvPr/>
        </p:nvSpPr>
        <p:spPr bwMode="auto">
          <a:xfrm>
            <a:off x="785786" y="2714626"/>
            <a:ext cx="2125281" cy="1714506"/>
          </a:xfrm>
          <a:prstGeom prst="homePlate">
            <a:avLst>
              <a:gd name="adj" fmla="val 30769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spcAft>
                <a:spcPts val="1000"/>
              </a:spcAft>
              <a:defRPr/>
            </a:pPr>
            <a:endParaRPr lang="es-PE" sz="2800" dirty="0">
              <a:latin typeface="Times New Roman" pitchFamily="18" charset="0"/>
            </a:endParaRPr>
          </a:p>
          <a:p>
            <a:pPr eaLnBrk="1" hangingPunct="1">
              <a:spcAft>
                <a:spcPts val="1000"/>
              </a:spcAft>
              <a:defRPr/>
            </a:pPr>
            <a:r>
              <a:rPr lang="es-PE" sz="2800" b="1" dirty="0"/>
              <a:t>EXACTA</a:t>
            </a:r>
            <a:endParaRPr lang="es-PE" sz="2800" dirty="0"/>
          </a:p>
        </p:txBody>
      </p:sp>
      <p:sp>
        <p:nvSpPr>
          <p:cNvPr id="110595" name="AutoShape 3"/>
          <p:cNvSpPr>
            <a:spLocks noChangeArrowheads="1"/>
          </p:cNvSpPr>
          <p:nvPr/>
        </p:nvSpPr>
        <p:spPr bwMode="auto">
          <a:xfrm>
            <a:off x="2643174" y="2714626"/>
            <a:ext cx="3143272" cy="1643069"/>
          </a:xfrm>
          <a:prstGeom prst="chevron">
            <a:avLst>
              <a:gd name="adj" fmla="val 36538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spcAft>
                <a:spcPts val="1000"/>
              </a:spcAft>
              <a:defRPr/>
            </a:pPr>
            <a:endParaRPr lang="es-PE" sz="2800" dirty="0"/>
          </a:p>
          <a:p>
            <a:pPr algn="just" eaLnBrk="1" hangingPunct="1">
              <a:spcAft>
                <a:spcPts val="1000"/>
              </a:spcAft>
              <a:defRPr/>
            </a:pPr>
            <a:r>
              <a:rPr lang="es-PE" sz="2800" b="1" dirty="0"/>
              <a:t>SUFICIENTE</a:t>
            </a:r>
            <a:endParaRPr lang="es-PE" sz="2800" dirty="0"/>
          </a:p>
        </p:txBody>
      </p:sp>
      <p:sp>
        <p:nvSpPr>
          <p:cNvPr id="110596" name="AutoShape 4"/>
          <p:cNvSpPr>
            <a:spLocks noChangeArrowheads="1"/>
          </p:cNvSpPr>
          <p:nvPr/>
        </p:nvSpPr>
        <p:spPr bwMode="auto">
          <a:xfrm>
            <a:off x="5500694" y="2714620"/>
            <a:ext cx="3357586" cy="1643069"/>
          </a:xfrm>
          <a:prstGeom prst="chevron">
            <a:avLst>
              <a:gd name="adj" fmla="val 36538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spcAft>
                <a:spcPts val="1000"/>
              </a:spcAft>
              <a:defRPr/>
            </a:pPr>
            <a:endParaRPr lang="es-PE" sz="2800" dirty="0">
              <a:latin typeface="Times New Roman" pitchFamily="18" charset="0"/>
            </a:endParaRPr>
          </a:p>
          <a:p>
            <a:pPr algn="r" eaLnBrk="1" hangingPunct="1">
              <a:spcAft>
                <a:spcPts val="1000"/>
              </a:spcAft>
              <a:defRPr/>
            </a:pPr>
            <a:r>
              <a:rPr lang="es-PE" sz="2800" b="1" dirty="0"/>
              <a:t>OPORTUNA</a:t>
            </a:r>
            <a:endParaRPr lang="es-PE" sz="2800" dirty="0"/>
          </a:p>
        </p:txBody>
      </p:sp>
    </p:spTree>
    <p:extLst>
      <p:ext uri="{BB962C8B-B14F-4D97-AF65-F5344CB8AC3E}">
        <p14:creationId xmlns:p14="http://schemas.microsoft.com/office/powerpoint/2010/main" val="16909004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025452384"/>
              </p:ext>
            </p:extLst>
          </p:nvPr>
        </p:nvGraphicFramePr>
        <p:xfrm>
          <a:off x="-214346" y="357166"/>
          <a:ext cx="9572692" cy="650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>
          <a:xfrm>
            <a:off x="0" y="6581001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s-PE" sz="1200" b="1" dirty="0"/>
              <a:t>Fuente: Elaboración propia</a:t>
            </a:r>
          </a:p>
        </p:txBody>
      </p:sp>
    </p:spTree>
    <p:extLst>
      <p:ext uri="{BB962C8B-B14F-4D97-AF65-F5344CB8AC3E}">
        <p14:creationId xmlns:p14="http://schemas.microsoft.com/office/powerpoint/2010/main" val="38856580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DAB291CF-A2B3-482F-9B17-FE3FC2F94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09575"/>
            <a:ext cx="6205538" cy="633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1310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2563813" y="3078163"/>
            <a:ext cx="114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6" name="Line 59"/>
          <p:cNvSpPr>
            <a:spLocks noChangeShapeType="1"/>
          </p:cNvSpPr>
          <p:nvPr/>
        </p:nvSpPr>
        <p:spPr bwMode="auto">
          <a:xfrm>
            <a:off x="1931988" y="5276850"/>
            <a:ext cx="342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grpSp>
        <p:nvGrpSpPr>
          <p:cNvPr id="2" name="Grupo 1"/>
          <p:cNvGrpSpPr>
            <a:grpSpLocks/>
          </p:cNvGrpSpPr>
          <p:nvPr/>
        </p:nvGrpSpPr>
        <p:grpSpPr bwMode="auto">
          <a:xfrm>
            <a:off x="982241" y="428604"/>
            <a:ext cx="5715000" cy="5830888"/>
            <a:chOff x="1763713" y="333375"/>
            <a:chExt cx="5715000" cy="5830888"/>
          </a:xfrm>
        </p:grpSpPr>
        <p:sp>
          <p:nvSpPr>
            <p:cNvPr id="8" name="AutoShape 11"/>
            <p:cNvSpPr>
              <a:spLocks noChangeArrowheads="1"/>
            </p:cNvSpPr>
            <p:nvPr/>
          </p:nvSpPr>
          <p:spPr bwMode="auto">
            <a:xfrm>
              <a:off x="1763713" y="2963863"/>
              <a:ext cx="800100" cy="342900"/>
            </a:xfrm>
            <a:prstGeom prst="flowChartAlternateProcess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s-ES" sz="1200" b="1">
                  <a:latin typeface="Calibri" panose="020F0502020204030204" pitchFamily="34" charset="0"/>
                </a:rPr>
                <a:t>FONDO</a:t>
              </a:r>
              <a:endParaRPr lang="es-ES"/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>
              <a:off x="2678113" y="1477963"/>
              <a:ext cx="0" cy="3657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0" name="Line 14"/>
            <p:cNvSpPr>
              <a:spLocks noChangeShapeType="1"/>
            </p:cNvSpPr>
            <p:nvPr/>
          </p:nvSpPr>
          <p:spPr bwMode="auto">
            <a:xfrm>
              <a:off x="2678113" y="1477963"/>
              <a:ext cx="228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PE"/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2906713" y="333375"/>
              <a:ext cx="4343400" cy="1601788"/>
              <a:chOff x="3321" y="6896"/>
              <a:chExt cx="6840" cy="2521"/>
            </a:xfrm>
          </p:grpSpPr>
          <p:sp>
            <p:nvSpPr>
              <p:cNvPr id="55" name="AutoShape 16"/>
              <p:cNvSpPr>
                <a:spLocks noChangeArrowheads="1"/>
              </p:cNvSpPr>
              <p:nvPr/>
            </p:nvSpPr>
            <p:spPr bwMode="auto">
              <a:xfrm>
                <a:off x="3321" y="8518"/>
                <a:ext cx="1440" cy="540"/>
              </a:xfrm>
              <a:prstGeom prst="flowChartAlternateProcess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s-ES" sz="1000" b="1">
                    <a:latin typeface="Calibri" panose="020F0502020204030204" pitchFamily="34" charset="0"/>
                  </a:rPr>
                  <a:t>SUBFONDO</a:t>
                </a:r>
                <a:endParaRPr lang="es-ES"/>
              </a:p>
            </p:txBody>
          </p:sp>
          <p:sp>
            <p:nvSpPr>
              <p:cNvPr id="56" name="AutoShape 17"/>
              <p:cNvSpPr>
                <a:spLocks noChangeArrowheads="1"/>
              </p:cNvSpPr>
              <p:nvPr/>
            </p:nvSpPr>
            <p:spPr bwMode="auto">
              <a:xfrm>
                <a:off x="5121" y="7438"/>
                <a:ext cx="1260" cy="540"/>
              </a:xfrm>
              <a:prstGeom prst="flowChartAlternateProcess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s-ES" sz="1000" b="1">
                    <a:latin typeface="Calibri" panose="020F0502020204030204" pitchFamily="34" charset="0"/>
                  </a:rPr>
                  <a:t>SECCION</a:t>
                </a:r>
                <a:endParaRPr lang="es-ES"/>
              </a:p>
            </p:txBody>
          </p:sp>
          <p:sp>
            <p:nvSpPr>
              <p:cNvPr id="57" name="AutoShape 18"/>
              <p:cNvSpPr>
                <a:spLocks noChangeArrowheads="1"/>
              </p:cNvSpPr>
              <p:nvPr/>
            </p:nvSpPr>
            <p:spPr bwMode="auto">
              <a:xfrm>
                <a:off x="5121" y="8877"/>
                <a:ext cx="1260" cy="540"/>
              </a:xfrm>
              <a:prstGeom prst="flowChartAlternateProcess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s-ES" sz="1000" b="1">
                    <a:latin typeface="Calibri" panose="020F0502020204030204" pitchFamily="34" charset="0"/>
                  </a:rPr>
                  <a:t>SECCION</a:t>
                </a:r>
                <a:endParaRPr lang="es-ES"/>
              </a:p>
            </p:txBody>
          </p:sp>
          <p:sp>
            <p:nvSpPr>
              <p:cNvPr id="58" name="AutoShape 19"/>
              <p:cNvSpPr>
                <a:spLocks noChangeArrowheads="1"/>
              </p:cNvSpPr>
              <p:nvPr/>
            </p:nvSpPr>
            <p:spPr bwMode="auto">
              <a:xfrm>
                <a:off x="6741" y="7438"/>
                <a:ext cx="1440" cy="540"/>
              </a:xfrm>
              <a:prstGeom prst="flowChartAlternateProcess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s-ES" sz="900" b="1" dirty="0">
                    <a:latin typeface="Calibri" panose="020F0502020204030204" pitchFamily="34" charset="0"/>
                  </a:rPr>
                  <a:t>SUBSECCION</a:t>
                </a:r>
                <a:endParaRPr lang="es-ES" dirty="0"/>
              </a:p>
            </p:txBody>
          </p:sp>
          <p:sp>
            <p:nvSpPr>
              <p:cNvPr id="59" name="AutoShape 20"/>
              <p:cNvSpPr>
                <a:spLocks noChangeArrowheads="1"/>
              </p:cNvSpPr>
              <p:nvPr/>
            </p:nvSpPr>
            <p:spPr bwMode="auto">
              <a:xfrm>
                <a:off x="8721" y="6896"/>
                <a:ext cx="1440" cy="540"/>
              </a:xfrm>
              <a:prstGeom prst="flowChartAlternateProcess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s-ES" sz="1000" b="1">
                    <a:latin typeface="Calibri" panose="020F0502020204030204" pitchFamily="34" charset="0"/>
                  </a:rPr>
                  <a:t>SERIE</a:t>
                </a:r>
                <a:endParaRPr lang="es-ES"/>
              </a:p>
            </p:txBody>
          </p:sp>
          <p:sp>
            <p:nvSpPr>
              <p:cNvPr id="60" name="AutoShape 21"/>
              <p:cNvSpPr>
                <a:spLocks noChangeArrowheads="1"/>
              </p:cNvSpPr>
              <p:nvPr/>
            </p:nvSpPr>
            <p:spPr bwMode="auto">
              <a:xfrm>
                <a:off x="8721" y="7798"/>
                <a:ext cx="1440" cy="540"/>
              </a:xfrm>
              <a:prstGeom prst="flowChartAlternateProcess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s-ES" sz="1000" b="1">
                    <a:latin typeface="Calibri" panose="020F0502020204030204" pitchFamily="34" charset="0"/>
                  </a:rPr>
                  <a:t>SERIE</a:t>
                </a:r>
                <a:endParaRPr lang="es-ES"/>
              </a:p>
            </p:txBody>
          </p:sp>
          <p:sp>
            <p:nvSpPr>
              <p:cNvPr id="61" name="AutoShape 22"/>
              <p:cNvSpPr>
                <a:spLocks noChangeArrowheads="1"/>
              </p:cNvSpPr>
              <p:nvPr/>
            </p:nvSpPr>
            <p:spPr bwMode="auto">
              <a:xfrm>
                <a:off x="6741" y="8877"/>
                <a:ext cx="1440" cy="540"/>
              </a:xfrm>
              <a:prstGeom prst="flowChartAlternateProcess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s-ES" sz="1000" b="1">
                    <a:latin typeface="Calibri" panose="020F0502020204030204" pitchFamily="34" charset="0"/>
                  </a:rPr>
                  <a:t>SERIE</a:t>
                </a:r>
                <a:endParaRPr lang="es-ES"/>
              </a:p>
            </p:txBody>
          </p:sp>
          <p:sp>
            <p:nvSpPr>
              <p:cNvPr id="62" name="AutoShape 23"/>
              <p:cNvSpPr>
                <a:spLocks noChangeArrowheads="1"/>
              </p:cNvSpPr>
              <p:nvPr/>
            </p:nvSpPr>
            <p:spPr bwMode="auto">
              <a:xfrm>
                <a:off x="8541" y="8877"/>
                <a:ext cx="1440" cy="540"/>
              </a:xfrm>
              <a:prstGeom prst="flowChartAlternateProcess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s-ES" sz="1000" b="1">
                    <a:latin typeface="Calibri" panose="020F0502020204030204" pitchFamily="34" charset="0"/>
                  </a:rPr>
                  <a:t>SUBSERIE</a:t>
                </a:r>
                <a:endParaRPr lang="es-ES"/>
              </a:p>
            </p:txBody>
          </p:sp>
          <p:sp>
            <p:nvSpPr>
              <p:cNvPr id="63" name="Line 24"/>
              <p:cNvSpPr>
                <a:spLocks noChangeShapeType="1"/>
              </p:cNvSpPr>
              <p:nvPr/>
            </p:nvSpPr>
            <p:spPr bwMode="auto">
              <a:xfrm>
                <a:off x="4761" y="8697"/>
                <a:ext cx="1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64" name="Line 25"/>
              <p:cNvSpPr>
                <a:spLocks noChangeShapeType="1"/>
              </p:cNvSpPr>
              <p:nvPr/>
            </p:nvSpPr>
            <p:spPr bwMode="auto">
              <a:xfrm>
                <a:off x="4941" y="7797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65" name="Line 26"/>
              <p:cNvSpPr>
                <a:spLocks noChangeShapeType="1"/>
              </p:cNvSpPr>
              <p:nvPr/>
            </p:nvSpPr>
            <p:spPr bwMode="auto">
              <a:xfrm>
                <a:off x="4941" y="9237"/>
                <a:ext cx="1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66" name="Line 27"/>
              <p:cNvSpPr>
                <a:spLocks noChangeShapeType="1"/>
              </p:cNvSpPr>
              <p:nvPr/>
            </p:nvSpPr>
            <p:spPr bwMode="auto">
              <a:xfrm>
                <a:off x="4941" y="7797"/>
                <a:ext cx="1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67" name="Line 28"/>
              <p:cNvSpPr>
                <a:spLocks noChangeShapeType="1"/>
              </p:cNvSpPr>
              <p:nvPr/>
            </p:nvSpPr>
            <p:spPr bwMode="auto">
              <a:xfrm>
                <a:off x="6381" y="7617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68" name="Line 29"/>
              <p:cNvSpPr>
                <a:spLocks noChangeShapeType="1"/>
              </p:cNvSpPr>
              <p:nvPr/>
            </p:nvSpPr>
            <p:spPr bwMode="auto">
              <a:xfrm flipV="1">
                <a:off x="8181" y="7617"/>
                <a:ext cx="1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69" name="Line 30"/>
              <p:cNvSpPr>
                <a:spLocks noChangeShapeType="1"/>
              </p:cNvSpPr>
              <p:nvPr/>
            </p:nvSpPr>
            <p:spPr bwMode="auto">
              <a:xfrm>
                <a:off x="8361" y="7257"/>
                <a:ext cx="0" cy="9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70" name="Line 31"/>
              <p:cNvSpPr>
                <a:spLocks noChangeShapeType="1"/>
              </p:cNvSpPr>
              <p:nvPr/>
            </p:nvSpPr>
            <p:spPr bwMode="auto">
              <a:xfrm>
                <a:off x="8361" y="7257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71" name="Line 32"/>
              <p:cNvSpPr>
                <a:spLocks noChangeShapeType="1"/>
              </p:cNvSpPr>
              <p:nvPr/>
            </p:nvSpPr>
            <p:spPr bwMode="auto">
              <a:xfrm>
                <a:off x="8361" y="8157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72" name="Line 33"/>
              <p:cNvSpPr>
                <a:spLocks noChangeShapeType="1"/>
              </p:cNvSpPr>
              <p:nvPr/>
            </p:nvSpPr>
            <p:spPr bwMode="auto">
              <a:xfrm>
                <a:off x="6381" y="9057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73" name="Line 34"/>
              <p:cNvSpPr>
                <a:spLocks noChangeShapeType="1"/>
              </p:cNvSpPr>
              <p:nvPr/>
            </p:nvSpPr>
            <p:spPr bwMode="auto">
              <a:xfrm>
                <a:off x="8181" y="9057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</p:grpSp>
        <p:sp>
          <p:nvSpPr>
            <p:cNvPr id="12" name="Line 35"/>
            <p:cNvSpPr>
              <a:spLocks noChangeShapeType="1"/>
            </p:cNvSpPr>
            <p:nvPr/>
          </p:nvSpPr>
          <p:spPr bwMode="auto">
            <a:xfrm>
              <a:off x="2678113" y="3078163"/>
              <a:ext cx="228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PE"/>
            </a:p>
          </p:txBody>
        </p:sp>
        <p:grpSp>
          <p:nvGrpSpPr>
            <p:cNvPr id="4" name="Group 36"/>
            <p:cNvGrpSpPr>
              <a:grpSpLocks/>
            </p:cNvGrpSpPr>
            <p:nvPr/>
          </p:nvGrpSpPr>
          <p:grpSpPr bwMode="auto">
            <a:xfrm>
              <a:off x="2906713" y="2049463"/>
              <a:ext cx="4572000" cy="2171700"/>
              <a:chOff x="3321" y="9597"/>
              <a:chExt cx="7200" cy="3420"/>
            </a:xfrm>
          </p:grpSpPr>
          <p:sp>
            <p:nvSpPr>
              <p:cNvPr id="33" name="AutoShape 37"/>
              <p:cNvSpPr>
                <a:spLocks noChangeArrowheads="1"/>
              </p:cNvSpPr>
              <p:nvPr/>
            </p:nvSpPr>
            <p:spPr bwMode="auto">
              <a:xfrm>
                <a:off x="3321" y="11027"/>
                <a:ext cx="1440" cy="540"/>
              </a:xfrm>
              <a:prstGeom prst="flowChartAlternateProcess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s-ES" sz="1100" b="1">
                    <a:latin typeface="Calibri" panose="020F0502020204030204" pitchFamily="34" charset="0"/>
                  </a:rPr>
                  <a:t>SECCION</a:t>
                </a:r>
                <a:endParaRPr lang="es-ES"/>
              </a:p>
            </p:txBody>
          </p:sp>
          <p:sp>
            <p:nvSpPr>
              <p:cNvPr id="34" name="AutoShape 38"/>
              <p:cNvSpPr>
                <a:spLocks noChangeArrowheads="1"/>
              </p:cNvSpPr>
              <p:nvPr/>
            </p:nvSpPr>
            <p:spPr bwMode="auto">
              <a:xfrm>
                <a:off x="5301" y="10317"/>
                <a:ext cx="1440" cy="540"/>
              </a:xfrm>
              <a:prstGeom prst="flowChartAlternateProcess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s-ES" sz="900" b="1">
                    <a:latin typeface="Calibri" panose="020F0502020204030204" pitchFamily="34" charset="0"/>
                  </a:rPr>
                  <a:t>SUBSECCION</a:t>
                </a:r>
                <a:endParaRPr lang="es-ES"/>
              </a:p>
            </p:txBody>
          </p:sp>
          <p:sp>
            <p:nvSpPr>
              <p:cNvPr id="35" name="AutoShape 39"/>
              <p:cNvSpPr>
                <a:spLocks noChangeArrowheads="1"/>
              </p:cNvSpPr>
              <p:nvPr/>
            </p:nvSpPr>
            <p:spPr bwMode="auto">
              <a:xfrm>
                <a:off x="5301" y="11397"/>
                <a:ext cx="1440" cy="540"/>
              </a:xfrm>
              <a:prstGeom prst="flowChartAlternateProcess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s-ES" sz="900" b="1">
                    <a:latin typeface="Calibri" panose="020F0502020204030204" pitchFamily="34" charset="0"/>
                  </a:rPr>
                  <a:t>SUBSECCION</a:t>
                </a:r>
                <a:endParaRPr lang="es-ES"/>
              </a:p>
            </p:txBody>
          </p:sp>
          <p:sp>
            <p:nvSpPr>
              <p:cNvPr id="36" name="AutoShape 40"/>
              <p:cNvSpPr>
                <a:spLocks noChangeArrowheads="1"/>
              </p:cNvSpPr>
              <p:nvPr/>
            </p:nvSpPr>
            <p:spPr bwMode="auto">
              <a:xfrm>
                <a:off x="5301" y="12467"/>
                <a:ext cx="1440" cy="540"/>
              </a:xfrm>
              <a:prstGeom prst="flowChartAlternateProcess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s-ES" sz="900" b="1">
                    <a:latin typeface="Calibri" panose="020F0502020204030204" pitchFamily="34" charset="0"/>
                  </a:rPr>
                  <a:t>SUBSECCION</a:t>
                </a:r>
                <a:endParaRPr lang="es-ES"/>
              </a:p>
            </p:txBody>
          </p:sp>
          <p:sp>
            <p:nvSpPr>
              <p:cNvPr id="37" name="AutoShape 41"/>
              <p:cNvSpPr>
                <a:spLocks noChangeArrowheads="1"/>
              </p:cNvSpPr>
              <p:nvPr/>
            </p:nvSpPr>
            <p:spPr bwMode="auto">
              <a:xfrm>
                <a:off x="7101" y="10317"/>
                <a:ext cx="1440" cy="540"/>
              </a:xfrm>
              <a:prstGeom prst="flowChartAlternateProcess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s-ES" sz="1000" b="1">
                    <a:latin typeface="Calibri" panose="020F0502020204030204" pitchFamily="34" charset="0"/>
                  </a:rPr>
                  <a:t>SERIE</a:t>
                </a:r>
                <a:endParaRPr lang="es-ES"/>
              </a:p>
            </p:txBody>
          </p:sp>
          <p:sp>
            <p:nvSpPr>
              <p:cNvPr id="38" name="AutoShape 42"/>
              <p:cNvSpPr>
                <a:spLocks noChangeArrowheads="1"/>
              </p:cNvSpPr>
              <p:nvPr/>
            </p:nvSpPr>
            <p:spPr bwMode="auto">
              <a:xfrm>
                <a:off x="7101" y="11397"/>
                <a:ext cx="1440" cy="540"/>
              </a:xfrm>
              <a:prstGeom prst="flowChartAlternateProcess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s-ES" sz="1000" b="1">
                    <a:latin typeface="Calibri" panose="020F0502020204030204" pitchFamily="34" charset="0"/>
                  </a:rPr>
                  <a:t>SERIE</a:t>
                </a:r>
                <a:endParaRPr lang="es-ES"/>
              </a:p>
            </p:txBody>
          </p:sp>
          <p:sp>
            <p:nvSpPr>
              <p:cNvPr id="39" name="AutoShape 43"/>
              <p:cNvSpPr>
                <a:spLocks noChangeArrowheads="1"/>
              </p:cNvSpPr>
              <p:nvPr/>
            </p:nvSpPr>
            <p:spPr bwMode="auto">
              <a:xfrm>
                <a:off x="7101" y="12477"/>
                <a:ext cx="1440" cy="540"/>
              </a:xfrm>
              <a:prstGeom prst="flowChartAlternateProcess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s-ES" sz="1000" b="1">
                    <a:latin typeface="Calibri" panose="020F0502020204030204" pitchFamily="34" charset="0"/>
                  </a:rPr>
                  <a:t>SERIE</a:t>
                </a:r>
                <a:endParaRPr lang="es-ES"/>
              </a:p>
            </p:txBody>
          </p:sp>
          <p:sp>
            <p:nvSpPr>
              <p:cNvPr id="40" name="AutoShape 44"/>
              <p:cNvSpPr>
                <a:spLocks noChangeArrowheads="1"/>
              </p:cNvSpPr>
              <p:nvPr/>
            </p:nvSpPr>
            <p:spPr bwMode="auto">
              <a:xfrm>
                <a:off x="9081" y="9597"/>
                <a:ext cx="1440" cy="540"/>
              </a:xfrm>
              <a:prstGeom prst="flowChartAlternateProcess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s-ES" sz="1000" b="1">
                    <a:latin typeface="Calibri" panose="020F0502020204030204" pitchFamily="34" charset="0"/>
                  </a:rPr>
                  <a:t>EXPEDIENTE</a:t>
                </a:r>
                <a:endParaRPr lang="es-ES"/>
              </a:p>
            </p:txBody>
          </p:sp>
          <p:sp>
            <p:nvSpPr>
              <p:cNvPr id="41" name="AutoShape 45"/>
              <p:cNvSpPr>
                <a:spLocks noChangeArrowheads="1"/>
              </p:cNvSpPr>
              <p:nvPr/>
            </p:nvSpPr>
            <p:spPr bwMode="auto">
              <a:xfrm>
                <a:off x="9081" y="10497"/>
                <a:ext cx="1440" cy="540"/>
              </a:xfrm>
              <a:prstGeom prst="flowChartAlternateProcess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s-ES" sz="1000" b="1">
                    <a:latin typeface="Calibri" panose="020F0502020204030204" pitchFamily="34" charset="0"/>
                  </a:rPr>
                  <a:t>EXPEDIENTE</a:t>
                </a:r>
                <a:endParaRPr lang="es-ES"/>
              </a:p>
            </p:txBody>
          </p:sp>
          <p:sp>
            <p:nvSpPr>
              <p:cNvPr id="42" name="AutoShape 46"/>
              <p:cNvSpPr>
                <a:spLocks noChangeArrowheads="1"/>
              </p:cNvSpPr>
              <p:nvPr/>
            </p:nvSpPr>
            <p:spPr bwMode="auto">
              <a:xfrm>
                <a:off x="8901" y="11397"/>
                <a:ext cx="1440" cy="540"/>
              </a:xfrm>
              <a:prstGeom prst="flowChartAlternateProcess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s-ES" sz="800" b="1">
                    <a:latin typeface="Calibri" panose="020F0502020204030204" pitchFamily="34" charset="0"/>
                  </a:rPr>
                  <a:t>DOCUMENTO</a:t>
                </a:r>
                <a:endParaRPr lang="es-ES"/>
              </a:p>
            </p:txBody>
          </p:sp>
          <p:sp>
            <p:nvSpPr>
              <p:cNvPr id="43" name="Line 47"/>
              <p:cNvSpPr>
                <a:spLocks noChangeShapeType="1"/>
              </p:cNvSpPr>
              <p:nvPr/>
            </p:nvSpPr>
            <p:spPr bwMode="auto">
              <a:xfrm>
                <a:off x="4761" y="11217"/>
                <a:ext cx="1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44" name="Line 48"/>
              <p:cNvSpPr>
                <a:spLocks noChangeShapeType="1"/>
              </p:cNvSpPr>
              <p:nvPr/>
            </p:nvSpPr>
            <p:spPr bwMode="auto">
              <a:xfrm>
                <a:off x="4941" y="10497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45" name="Line 49"/>
              <p:cNvSpPr>
                <a:spLocks noChangeShapeType="1"/>
              </p:cNvSpPr>
              <p:nvPr/>
            </p:nvSpPr>
            <p:spPr bwMode="auto">
              <a:xfrm>
                <a:off x="4941" y="11577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46" name="Line 50"/>
              <p:cNvSpPr>
                <a:spLocks noChangeShapeType="1"/>
              </p:cNvSpPr>
              <p:nvPr/>
            </p:nvSpPr>
            <p:spPr bwMode="auto">
              <a:xfrm>
                <a:off x="4941" y="12837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47" name="Line 51"/>
              <p:cNvSpPr>
                <a:spLocks noChangeShapeType="1"/>
              </p:cNvSpPr>
              <p:nvPr/>
            </p:nvSpPr>
            <p:spPr bwMode="auto">
              <a:xfrm>
                <a:off x="6741" y="10497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48" name="Line 52"/>
              <p:cNvSpPr>
                <a:spLocks noChangeShapeType="1"/>
              </p:cNvSpPr>
              <p:nvPr/>
            </p:nvSpPr>
            <p:spPr bwMode="auto">
              <a:xfrm>
                <a:off x="8541" y="10497"/>
                <a:ext cx="1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49" name="Line 53"/>
              <p:cNvSpPr>
                <a:spLocks noChangeShapeType="1"/>
              </p:cNvSpPr>
              <p:nvPr/>
            </p:nvSpPr>
            <p:spPr bwMode="auto">
              <a:xfrm>
                <a:off x="8721" y="9957"/>
                <a:ext cx="0" cy="9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50" name="Line 54"/>
              <p:cNvSpPr>
                <a:spLocks noChangeShapeType="1"/>
              </p:cNvSpPr>
              <p:nvPr/>
            </p:nvSpPr>
            <p:spPr bwMode="auto">
              <a:xfrm>
                <a:off x="8721" y="9957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51" name="Line 55"/>
              <p:cNvSpPr>
                <a:spLocks noChangeShapeType="1"/>
              </p:cNvSpPr>
              <p:nvPr/>
            </p:nvSpPr>
            <p:spPr bwMode="auto">
              <a:xfrm>
                <a:off x="8721" y="10857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52" name="Line 56"/>
              <p:cNvSpPr>
                <a:spLocks noChangeShapeType="1"/>
              </p:cNvSpPr>
              <p:nvPr/>
            </p:nvSpPr>
            <p:spPr bwMode="auto">
              <a:xfrm>
                <a:off x="6741" y="11577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53" name="Line 57"/>
              <p:cNvSpPr>
                <a:spLocks noChangeShapeType="1"/>
              </p:cNvSpPr>
              <p:nvPr/>
            </p:nvSpPr>
            <p:spPr bwMode="auto">
              <a:xfrm>
                <a:off x="8541" y="11577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54" name="Line 58"/>
              <p:cNvSpPr>
                <a:spLocks noChangeShapeType="1"/>
              </p:cNvSpPr>
              <p:nvPr/>
            </p:nvSpPr>
            <p:spPr bwMode="auto">
              <a:xfrm>
                <a:off x="6741" y="12657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</p:grpSp>
        <p:grpSp>
          <p:nvGrpSpPr>
            <p:cNvPr id="7" name="Group 60"/>
            <p:cNvGrpSpPr>
              <a:grpSpLocks/>
            </p:cNvGrpSpPr>
            <p:nvPr/>
          </p:nvGrpSpPr>
          <p:grpSpPr bwMode="auto">
            <a:xfrm>
              <a:off x="3021013" y="4564063"/>
              <a:ext cx="4343400" cy="1600200"/>
              <a:chOff x="3501" y="13557"/>
              <a:chExt cx="6840" cy="2520"/>
            </a:xfrm>
          </p:grpSpPr>
          <p:sp>
            <p:nvSpPr>
              <p:cNvPr id="16" name="AutoShape 61"/>
              <p:cNvSpPr>
                <a:spLocks noChangeArrowheads="1"/>
              </p:cNvSpPr>
              <p:nvPr/>
            </p:nvSpPr>
            <p:spPr bwMode="auto">
              <a:xfrm>
                <a:off x="3501" y="14277"/>
                <a:ext cx="1260" cy="540"/>
              </a:xfrm>
              <a:prstGeom prst="flowChartAlternateProcess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s-ES" sz="1000" b="1">
                    <a:latin typeface="Calibri" panose="020F0502020204030204" pitchFamily="34" charset="0"/>
                  </a:rPr>
                  <a:t>SECCION</a:t>
                </a:r>
                <a:endParaRPr lang="es-ES"/>
              </a:p>
            </p:txBody>
          </p:sp>
          <p:sp>
            <p:nvSpPr>
              <p:cNvPr id="17" name="AutoShape 62"/>
              <p:cNvSpPr>
                <a:spLocks noChangeArrowheads="1"/>
              </p:cNvSpPr>
              <p:nvPr/>
            </p:nvSpPr>
            <p:spPr bwMode="auto">
              <a:xfrm>
                <a:off x="5301" y="13557"/>
                <a:ext cx="1440" cy="540"/>
              </a:xfrm>
              <a:prstGeom prst="flowChartAlternateProcess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s-ES" sz="1000" b="1">
                    <a:latin typeface="Calibri" panose="020F0502020204030204" pitchFamily="34" charset="0"/>
                  </a:rPr>
                  <a:t>SERIE</a:t>
                </a:r>
                <a:endParaRPr lang="es-ES"/>
              </a:p>
            </p:txBody>
          </p:sp>
          <p:sp>
            <p:nvSpPr>
              <p:cNvPr id="18" name="AutoShape 63"/>
              <p:cNvSpPr>
                <a:spLocks noChangeArrowheads="1"/>
              </p:cNvSpPr>
              <p:nvPr/>
            </p:nvSpPr>
            <p:spPr bwMode="auto">
              <a:xfrm>
                <a:off x="5301" y="14817"/>
                <a:ext cx="1440" cy="540"/>
              </a:xfrm>
              <a:prstGeom prst="flowChartAlternateProcess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s-ES" sz="1000" b="1">
                    <a:latin typeface="Calibri" panose="020F0502020204030204" pitchFamily="34" charset="0"/>
                  </a:rPr>
                  <a:t>SERIE</a:t>
                </a:r>
                <a:endParaRPr lang="es-ES"/>
              </a:p>
            </p:txBody>
          </p:sp>
          <p:sp>
            <p:nvSpPr>
              <p:cNvPr id="19" name="AutoShape 64"/>
              <p:cNvSpPr>
                <a:spLocks noChangeArrowheads="1"/>
              </p:cNvSpPr>
              <p:nvPr/>
            </p:nvSpPr>
            <p:spPr bwMode="auto">
              <a:xfrm>
                <a:off x="7101" y="13557"/>
                <a:ext cx="1440" cy="540"/>
              </a:xfrm>
              <a:prstGeom prst="flowChartAlternateProcess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s-ES" sz="1000" b="1">
                    <a:latin typeface="Calibri" panose="020F0502020204030204" pitchFamily="34" charset="0"/>
                  </a:rPr>
                  <a:t>SUBSERIE</a:t>
                </a:r>
                <a:endParaRPr lang="es-ES"/>
              </a:p>
            </p:txBody>
          </p:sp>
          <p:sp>
            <p:nvSpPr>
              <p:cNvPr id="20" name="AutoShape 65"/>
              <p:cNvSpPr>
                <a:spLocks noChangeArrowheads="1"/>
              </p:cNvSpPr>
              <p:nvPr/>
            </p:nvSpPr>
            <p:spPr bwMode="auto">
              <a:xfrm>
                <a:off x="7281" y="14457"/>
                <a:ext cx="1440" cy="540"/>
              </a:xfrm>
              <a:prstGeom prst="flowChartAlternateProcess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s-ES" sz="1000" b="1">
                    <a:latin typeface="Calibri" panose="020F0502020204030204" pitchFamily="34" charset="0"/>
                  </a:rPr>
                  <a:t>EXPEDIENTE</a:t>
                </a:r>
                <a:endParaRPr lang="es-ES"/>
              </a:p>
            </p:txBody>
          </p:sp>
          <p:sp>
            <p:nvSpPr>
              <p:cNvPr id="21" name="AutoShape 66"/>
              <p:cNvSpPr>
                <a:spLocks noChangeArrowheads="1"/>
              </p:cNvSpPr>
              <p:nvPr/>
            </p:nvSpPr>
            <p:spPr bwMode="auto">
              <a:xfrm>
                <a:off x="8901" y="13557"/>
                <a:ext cx="1440" cy="540"/>
              </a:xfrm>
              <a:prstGeom prst="flowChartAlternateProcess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s-ES" sz="800" b="1">
                    <a:latin typeface="Calibri" panose="020F0502020204030204" pitchFamily="34" charset="0"/>
                  </a:rPr>
                  <a:t>DOCUMENTO</a:t>
                </a:r>
                <a:endParaRPr lang="es-ES"/>
              </a:p>
            </p:txBody>
          </p:sp>
          <p:sp>
            <p:nvSpPr>
              <p:cNvPr id="22" name="AutoShape 67"/>
              <p:cNvSpPr>
                <a:spLocks noChangeArrowheads="1"/>
              </p:cNvSpPr>
              <p:nvPr/>
            </p:nvSpPr>
            <p:spPr bwMode="auto">
              <a:xfrm>
                <a:off x="7281" y="15537"/>
                <a:ext cx="1440" cy="540"/>
              </a:xfrm>
              <a:prstGeom prst="flowChartAlternateProcess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s-ES" sz="800" b="1">
                    <a:latin typeface="Calibri" panose="020F0502020204030204" pitchFamily="34" charset="0"/>
                  </a:rPr>
                  <a:t>DOCUMENTO</a:t>
                </a:r>
                <a:endParaRPr lang="es-ES"/>
              </a:p>
            </p:txBody>
          </p:sp>
          <p:sp>
            <p:nvSpPr>
              <p:cNvPr id="23" name="Line 68"/>
              <p:cNvSpPr>
                <a:spLocks noChangeShapeType="1"/>
              </p:cNvSpPr>
              <p:nvPr/>
            </p:nvSpPr>
            <p:spPr bwMode="auto">
              <a:xfrm>
                <a:off x="4761" y="14457"/>
                <a:ext cx="1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24" name="Line 69"/>
              <p:cNvSpPr>
                <a:spLocks noChangeShapeType="1"/>
              </p:cNvSpPr>
              <p:nvPr/>
            </p:nvSpPr>
            <p:spPr bwMode="auto">
              <a:xfrm>
                <a:off x="4941" y="13737"/>
                <a:ext cx="0" cy="12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25" name="Line 70"/>
              <p:cNvSpPr>
                <a:spLocks noChangeShapeType="1"/>
              </p:cNvSpPr>
              <p:nvPr/>
            </p:nvSpPr>
            <p:spPr bwMode="auto">
              <a:xfrm>
                <a:off x="4941" y="13737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26" name="Line 71"/>
              <p:cNvSpPr>
                <a:spLocks noChangeShapeType="1"/>
              </p:cNvSpPr>
              <p:nvPr/>
            </p:nvSpPr>
            <p:spPr bwMode="auto">
              <a:xfrm>
                <a:off x="4941" y="14997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27" name="Line 72"/>
              <p:cNvSpPr>
                <a:spLocks noChangeShapeType="1"/>
              </p:cNvSpPr>
              <p:nvPr/>
            </p:nvSpPr>
            <p:spPr bwMode="auto">
              <a:xfrm>
                <a:off x="6741" y="13737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28" name="Line 73"/>
              <p:cNvSpPr>
                <a:spLocks noChangeShapeType="1"/>
              </p:cNvSpPr>
              <p:nvPr/>
            </p:nvSpPr>
            <p:spPr bwMode="auto">
              <a:xfrm>
                <a:off x="8541" y="13737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29" name="Line 74"/>
              <p:cNvSpPr>
                <a:spLocks noChangeShapeType="1"/>
              </p:cNvSpPr>
              <p:nvPr/>
            </p:nvSpPr>
            <p:spPr bwMode="auto">
              <a:xfrm>
                <a:off x="6741" y="15070"/>
                <a:ext cx="1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30" name="Line 75"/>
              <p:cNvSpPr>
                <a:spLocks noChangeShapeType="1"/>
              </p:cNvSpPr>
              <p:nvPr/>
            </p:nvSpPr>
            <p:spPr bwMode="auto">
              <a:xfrm>
                <a:off x="6921" y="14637"/>
                <a:ext cx="0" cy="12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31" name="Line 76"/>
              <p:cNvSpPr>
                <a:spLocks noChangeShapeType="1"/>
              </p:cNvSpPr>
              <p:nvPr/>
            </p:nvSpPr>
            <p:spPr bwMode="auto">
              <a:xfrm>
                <a:off x="6921" y="14637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32" name="Line 77"/>
              <p:cNvSpPr>
                <a:spLocks noChangeShapeType="1"/>
              </p:cNvSpPr>
              <p:nvPr/>
            </p:nvSpPr>
            <p:spPr bwMode="auto">
              <a:xfrm>
                <a:off x="6921" y="15897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</p:grpSp>
        <p:sp>
          <p:nvSpPr>
            <p:cNvPr id="15" name="Line 81"/>
            <p:cNvSpPr>
              <a:spLocks noChangeShapeType="1"/>
            </p:cNvSpPr>
            <p:nvPr/>
          </p:nvSpPr>
          <p:spPr bwMode="auto">
            <a:xfrm>
              <a:off x="3924300" y="2636838"/>
              <a:ext cx="0" cy="1439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PE"/>
            </a:p>
          </p:txBody>
        </p:sp>
      </p:grpSp>
      <p:sp>
        <p:nvSpPr>
          <p:cNvPr id="74" name="Text Box 8"/>
          <p:cNvSpPr txBox="1">
            <a:spLocks noChangeArrowheads="1"/>
          </p:cNvSpPr>
          <p:nvPr/>
        </p:nvSpPr>
        <p:spPr bwMode="auto">
          <a:xfrm>
            <a:off x="5711265" y="6000768"/>
            <a:ext cx="34327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PE" altLang="es-PE" sz="2400" b="1" dirty="0"/>
              <a:t>NIVELES DE DESCRIPCIÓN</a:t>
            </a:r>
            <a:endParaRPr lang="es-ES" altLang="es-PE" sz="2400" b="1" dirty="0"/>
          </a:p>
        </p:txBody>
      </p:sp>
    </p:spTree>
    <p:extLst>
      <p:ext uri="{BB962C8B-B14F-4D97-AF65-F5344CB8AC3E}">
        <p14:creationId xmlns:p14="http://schemas.microsoft.com/office/powerpoint/2010/main" val="3656255280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714348" y="1785926"/>
            <a:ext cx="32147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Inventarios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E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Guías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E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Catálogos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E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Censos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625578" y="2857496"/>
            <a:ext cx="417912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3000" b="1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Instrumentos de descripción</a:t>
            </a:r>
            <a:endParaRPr lang="es-ES" sz="2800" b="1" dirty="0">
              <a:solidFill>
                <a:srgbClr val="000000"/>
              </a:solidFill>
              <a:latin typeface="AmerType Md BT" pitchFamily="18" charset="0"/>
            </a:endParaRPr>
          </a:p>
        </p:txBody>
      </p:sp>
      <p:sp>
        <p:nvSpPr>
          <p:cNvPr id="6" name="5 Cerrar llave"/>
          <p:cNvSpPr/>
          <p:nvPr/>
        </p:nvSpPr>
        <p:spPr>
          <a:xfrm>
            <a:off x="3875479" y="1785926"/>
            <a:ext cx="642942" cy="285752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74420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39752" y="1150953"/>
            <a:ext cx="6048672" cy="57606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ES" sz="3600" b="1" dirty="0"/>
              <a:t>ORGANIZACION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51720" y="2433622"/>
            <a:ext cx="6707088" cy="99537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MX" sz="2400" dirty="0"/>
              <a:t>Se elabora la Guía para la Organización de Documentos que incluye el Cuadro de Clasificación Documental y una parte operativa que es la clasificación de la documentación en el físico, el ordenamiento y signatura, además de la instalación.</a:t>
            </a:r>
            <a:endParaRPr lang="es-ES" sz="2400" dirty="0"/>
          </a:p>
          <a:p>
            <a:pPr algn="just">
              <a:lnSpc>
                <a:spcPct val="150000"/>
              </a:lnSpc>
            </a:pPr>
            <a:endParaRPr lang="es-ES" sz="2400" dirty="0"/>
          </a:p>
          <a:p>
            <a:pPr marL="0" indent="0" algn="just">
              <a:lnSpc>
                <a:spcPct val="150000"/>
              </a:lnSpc>
              <a:buNone/>
            </a:pPr>
            <a:endParaRPr lang="es-ES" sz="2400" dirty="0"/>
          </a:p>
        </p:txBody>
      </p:sp>
      <p:pic>
        <p:nvPicPr>
          <p:cNvPr id="4" name="Picture 2" descr="http://t1.gstatic.com/images?q=tbn:ANd9GcQfWxCpdOZ7slxlrYqBCvL4OdyNhpmJ3qJ8HSaCuHuMA-meKjQ-6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5" y="2643823"/>
            <a:ext cx="1594698" cy="14757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t1.gstatic.com/images?q=tbn:ANd9GcSJNduPLufG1ajLuYJ6PaFSuKuSVBBp-7Qz48MkJoxbvPEpICJ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9" y="5229200"/>
            <a:ext cx="1515533" cy="14389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8640"/>
            <a:ext cx="1619672" cy="15182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79642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A4088B-D3EB-431A-8E27-8FE1A11F4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>
                <a:hlinkClick r:id="rId2" action="ppaction://hlinkfile"/>
              </a:rPr>
              <a:t>INVENTARIO</a:t>
            </a:r>
          </a:p>
        </p:txBody>
      </p:sp>
    </p:spTree>
    <p:extLst>
      <p:ext uri="{BB962C8B-B14F-4D97-AF65-F5344CB8AC3E}">
        <p14:creationId xmlns:p14="http://schemas.microsoft.com/office/powerpoint/2010/main" val="22494146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BEBA95-8E2C-4191-86FC-77A1546F2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>
                <a:hlinkClick r:id="rId2" action="ppaction://hlinkpres?slideindex=1&amp;slidetitle="/>
              </a:rPr>
              <a:t>GUIA DE DESCRIPCION ARCHIVISTICA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858261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875084" y="2500307"/>
            <a:ext cx="3214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Índices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E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Tesauros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732736" y="2857496"/>
            <a:ext cx="417912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3000" b="1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Auxiliar de descripción</a:t>
            </a:r>
            <a:endParaRPr lang="es-ES" sz="2800" b="1" dirty="0">
              <a:solidFill>
                <a:srgbClr val="000000"/>
              </a:solidFill>
              <a:latin typeface="AmerType Md BT" pitchFamily="18" charset="0"/>
            </a:endParaRPr>
          </a:p>
        </p:txBody>
      </p:sp>
      <p:sp>
        <p:nvSpPr>
          <p:cNvPr id="6" name="5 Cerrar llave"/>
          <p:cNvSpPr/>
          <p:nvPr/>
        </p:nvSpPr>
        <p:spPr>
          <a:xfrm>
            <a:off x="3929058" y="2500306"/>
            <a:ext cx="642942" cy="1214446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26675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610A2C-D0B3-4EF5-8DDC-6826CA011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>
                <a:hlinkClick r:id="rId2" action="ppaction://hlinkfile"/>
              </a:rPr>
              <a:t>INDICE</a:t>
            </a:r>
            <a:r>
              <a:rPr lang="es-P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24355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sultado de imagen para GRAC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40968"/>
            <a:ext cx="4029195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464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7664" y="1279882"/>
            <a:ext cx="6048672" cy="541650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/>
              <a:t>PRINCIPIOS  DE PROCEDENCIA</a:t>
            </a:r>
            <a:br>
              <a:rPr lang="es-ES" sz="2800" b="1" dirty="0"/>
            </a:br>
            <a:endParaRPr lang="es-ES" sz="2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63688" y="1279882"/>
            <a:ext cx="4402832" cy="748680"/>
          </a:xfrm>
        </p:spPr>
        <p:txBody>
          <a:bodyPr/>
          <a:lstStyle/>
          <a:p>
            <a:endParaRPr lang="es-ES" b="1" dirty="0"/>
          </a:p>
          <a:p>
            <a:endParaRPr lang="es-ES" b="1" dirty="0"/>
          </a:p>
          <a:p>
            <a:pPr marL="0" indent="0">
              <a:buNone/>
            </a:pPr>
            <a:endParaRPr lang="es-ES" b="1" dirty="0"/>
          </a:p>
        </p:txBody>
      </p:sp>
      <p:sp>
        <p:nvSpPr>
          <p:cNvPr id="5" name="4 Rectángulo"/>
          <p:cNvSpPr/>
          <p:nvPr/>
        </p:nvSpPr>
        <p:spPr>
          <a:xfrm>
            <a:off x="1315292" y="1973932"/>
            <a:ext cx="67130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dirty="0"/>
              <a:t>Establece que los archivos de un fondo no deben ser mezclados con los de otros fondos.</a:t>
            </a:r>
            <a:endParaRPr lang="es-ES" sz="3200" dirty="0"/>
          </a:p>
        </p:txBody>
      </p:sp>
      <p:sp>
        <p:nvSpPr>
          <p:cNvPr id="6" name="AutoShape 2" descr="data:image/jpeg;base64,/9j/4AAQSkZJRgABAQAAAQABAAD/2wCEAAkGBhQSEBUUEhIUFRUUFBQUFhQXFRUWFRQUFhQVFBQUFRQXHCYeGBkjGRQUHy8gIycpLCwsFR4xNTAqNSYrLCkBCQoKDgwOGg8PGikkHBwsKSkpKSkpKSkpKSkpKSkpKSkpKSkpKSkpKSkpKSksKSkpLCwsKSwpLCwsKSksLCksKf/AABEIAMIBAwMBIgACEQEDEQH/xAAcAAABBQEBAQAAAAAAAAAAAAACAAEDBAUGBwj/xABHEAACAQIDBAYHBgEKBQUAAAABAgADEQQSIQUxQVETImFxgZEGByMyQqGxFDNSwdHw4RUkQ2JygpKys/FTY6Kj0hY0c4OT/8QAGQEAAwEBAQAAAAAAAAAAAAAAAAECAwQF/8QAIxEBAQACAgICAwADAAAAAAAAAAECEQMSITETQSIyUQRhcf/aAAwDAQACEQMRAD8AzAkMLCAhhZ7zxDKkmoix1ggQwItKT5VY7vLSOMELaML8t0iAkiiLR7RinCCy7RqLbrC/KSVjTO4Wh2HVRCwgkkKa6QgspIAkIJDCwgsAAJCCQwsILEQAkIJJAsILAIwkcJJAsILAkYSFkkgWEFiCIJCySQJCCRbCIJHySYJJRhuRENnpWCR8k2MBRo5W6QkNbT+EzisiZbulXHURClHySWLLGlHkjhJKUh0sMzGygnuF4W6PSsUgNSl4Yc5sttb2kmMwuU2uDb8PDvMnsfVkGnFLfRRR7T5caFhgRwsMLNjMFhgRwsMLABAhqIQWEFgDBYYEcLDCwAQsMLCCwwsAELCCwwsMLESMLDCyVKJO4Xluhsx24W7TJuUns5jb6UQsILN+n6LMfjHkfrCb0esNT+++ZfPh/Wnw5/xhU6JO6WRgG4gi2pJ4CbTbN6BLkob2I5y5hMIaou7dUjhcX7pGXN9z0ucP1fblTSt2jnGCzodo4hFBRQCOHfMygqC+Zbnhrp4y8c7ZvTPLCS62qCnJ+kJGUgWvvtr5xx1WuOB0jMSd8q+U+jVqYB6puIKrDCxwsZJ2wXVWxGvDd/vKz0rG35gyTLGyyZuHbEeWPlkgWPllEGkguL7uNpsPjwEy0iw7eJ4cpkhYQEzywmXteOVx9HZRvJJP74x0osdB9Y6G0lp1DfSwhR4VjTMUtM5vvHyii3RqOACwwstjDJb3jfukXR2nTLtOtAVYYWEFhhYyCFhhYQWGFiAQkIJDCwwsCAFhhIYWGFi2AhJNTpXIGupiVZKGPPdJpx0GA2aABpb6+M1xTAtqD3znMJtFyLX7N15bo1mQ63634h9J5+fHlb5ruwzx14bxq9o8pAyEm1t/HgfCBSNhcXOmv+8OttIKL6i/cL+EwmN34bXKfapjcOCATwO7h85i4osd5A13CXsZtDNuBB3Ss+BbKD+x/GdnHNT8nJyXfpRCRwskyR8k6duZFlj5ZNkiCQ2EeWOFkuSPki2EWWLLK21trU8OmaodT7qj3mPYOXbOKf09r575adhey2bQHmQReRc5Pa8cLfTv8sfJOJo+sdvjoKf7LkfIgy9R9Y1E+9Sqr3ZW/MRfJifx5fx1OSPlmPgPTHDVXVFZgzEABkIuTuFxcTdySplKVmkWWPlkwpyRMITFaJKqx5YbCHmIodofWuDAhhY4WSBZ0szBYYWOFkgWACFhqsILDVYtkELDCwgkMLFsgqskCxwskVYjAFljDYcsY2WWsK+oubD98pOV8Kxnlp0UFMBilvKSYraaMoLISw4fqRM3FPyct56QEqndvHIznnHvzW95NeIvrt1stgqjulSpXLNcyK0ILLmGOPpnc8r7X12iBayDQbz9bSvWrFuJt+HhIwsmpkbiB38YusnkdrVfo44SXqeFze7b53hJgd9za3Zvh8kHSqAST0cEWFx+smaittGN+Vvzj0Xym4hcrZ4ExkvlAcIwNiNZj+k+3KeESwZXrEXFMfCDuZzwHZvPznS4raJ6N8os2VrHkcpse+eF1qpYlmJJOpJNySd5JmNzybY4YUWOxz1XL1GLMeP5AcBKFXfJ2kNYTNrEd4iY0Rga5sitlxFJuVVD/wBQnulHBljy754FTaxB5G8+lcIoCBgBqAb94vDv1T8faqFXZrW3g6bo6YFgLsVA/fKXihb3rDuuZL9mB33PeZPy1c4YzFw6cWF+4xS3U2UpN9IovkP4XlwWSKkILJFSett5gQkx/SnbjYVKbIqsXfLZr2tYneN3CaO1MW1KnnVFYA9a7hAF53Om+cR6bbWXFU6Apk3DuXAF8psABmGh47jM+TPUuvbXix3lN+nT+i/pAcV0mamENMhTZswJN92g5fOdAFnJ+rTBFcO7G9ncFSbXIUZeHbedkFhhb18jmkmdmPoAWGFhhIYWVtkALDCwwsMLFsACwwsMLDCxbMAWGFjVXVRmZgoG8kgAeJmHi/TfDppTL1mva1Jbi/AFzZfnJuUntUlrfCwmIAuSABxJsB4zicZ6U4p7ZEp0FZgtz7WprxtoomZtHCZ7NWq1Kxzp77dXVwDamLKJleWfTScV+3WbQ9OcLSuOkNVhclaQz2tzYdUecg2Z6x8LVF3FSjra7qSl+WdbjiN9pz+PAFCoEQKOjfQAAe6eUP1fU1OEe4v7Vu34EMxy5rPLWcUr0TB41Kq5qVRXHNWDD5S21ZiLEk2nme0djIprOiGm6Ug6tTLUyDapr1LX90TD2b6ycZRNi61lFtKi9b/Gtj53jx5JSvFZ6ez2iCzhNl+t2g2lelUoniw9onmLMPKdhsvbmHxAvQr06nYrDN4qdR5TTtGXWxcZND2ieIVRYkciR5T3YUxz+U8M2guWq45O48mMjO7a8cV5BWkjPInaZtgGNHJjXgBLPo/0exS1MHQa+ho0z/0C/wA7z5uBna7G9aVWhRSkMEtRaYyBw7gm3MAEScsdqmWntQrKOIkhvwnlFH1320bAMLb7VPyKCXqHrxw/x4bEL3ZG+rCZ3HTSZSvSMp5xTg19dOB/DiB/9a/+UeJXhkhZIqwkp67xJ/sh4EHuM9a5R5HW1zvprpgavbkH/cW88vq4pB8Sk9zvr46T3UYRvwmea+sigoxtJWCi1C+4cXbf5Tm5bL5ldfBevix0Hq9rh8IgBBygg25lr2PI6zqwsw/VXsZDhXYcapFxuNp3tHZCDfrJx58cJo8+G55bjCCwgs62lQRRYKPIazltt+mtCnYUaK13JK9WyopH4nIsdx3X3cI8f8i5XxEZcEx90wWNXrpTXM7Kg5sQo8zOTxm3MVVznOlAKD1aS3Pu5vvH3eAEpnArnpswLsSSWdi7e4x3te2tt02uVY9Y6Cr6YUdRRV65H4BZPGo9h5XmZitu4qpTZlanQAD6KOkqdW41ZrKNRwEgFQB6hYgDqbzb4e2ZzbRBosEzHq1PdUkaljqxsoGvfMrcquTGJMdgAy5qjPVa6daoxe12XcDoPASbFrbIALDpE0G7fKld6xQk5QM1PLcXYDOvBdPnCxuFYhc1Rm9ogsLKNTyXX5yOlqrySJNoYlVy5iB10Op4XlbHbQBXqK7DMmuUqvvrxa3yljEYJFyFVA9qnDX3uJ3mSbSp9Td8VP8A1Fi62F8kqljWqmk98qjI2gux908TYD5y36vRV+zv0bLbpNVZSR7ifECCPnui2kVWk9yBdG4j8Jlv1Y46kmHqLUIuagIBYAkdGvPumXLLppx5eNtLF41gcR0lE/8AthdqbBgBatqQ2VvIHdPIukF9/AT3DaQUnEg5LNhVta9z9+J4S5kYNe20ofU+EaipLHKDcG9wbEePCVj5Q8PimXNlIGYAEka7+B4Sw6XZnrBx+ECkVi68Kda1QHuuc4HcZkbS9Jqlao75FVndmIW9gWJayg8NZnPUFjz01vf+MgFUZr9o+lot1UkbOArllud9258+3WWs0z9nvof7R/KXVMuVNGTGvHjRkV5o7KzZDlK2DcQeQ4gzNvL+yMnXzBvhOgfTQ/h7peF1WfJN4oto3FXW2qjdfgWHGV88s7YC51y5vda98/Ai3vd8pAxZ+1cf6xJnikeaNIW9yr1KY9xbHkYFOu3D5WMrptjD8KtP/wDRT+cy/ST0qy0abYZ0uzanKCctjvU7tZfr6Ze/t0+ckWLHusJ5P6fvfaZBv1aCDzJP5/OX09O8WPjp6c6Q/WcltzadXEY5nYgsVQHSwsF00ktJHqfq1DjA3B31X0vrw4eM7Ojjbb2A8LmcN6u0P2GmebMb+NvynVUsPmbSKz+jd34Xq9a/xA+Y8p5VSxiBKWtze9lBY+6+lh3z1SphMqNmtorHyBM8opVVVKFyB1b/APbP6zTDKT0w5Jfsb4titbLTt72rmx+7Hwrf6w6tFy1PNUPx6IMvw89Tx5yM1706uVWNy2uWw91V3taWaiVDUTRV0qHUlj8A1Atz5y7ZWX5AweCQVXOW5BTU9Y+6Dva5g0x/NCf+XUPnmljD4Ji9TNUb3lvlAUaU17zx5ypg9nocGHKgsaZN26x47r7vCLV+j/6LFYpMlgwY5qei3b415QsdUY5AtNvvE1ayjQ33an5TRxlABRYW9pS/1Fj42mBkv/xE/OPVH4szG4WqwS5VfaJ7oJO/TVtPlFjNldXrPUbr097WGtRR7q2HGXcfjqYyDOt+kQ2Bud/IaxsftEFOrTduvT1yFR94h3tblbxk7sOYzwfEbOVaVTKgHs31AF/dPGQerLDFsPV902qLo2Xig5y1jq9U03tTCjI3vP8A1TwUEfOQequjUNCqURHAZLgsVPucLKRwmPJy3W9N8OL622K2wV6WoAuX2I9wlbnM43KQDPFqm/wn0Ecy171MO/3GoRqb/H2lTx5Xnz9iPePj9Znjn2azDqrsICmzbr6ce8ayQnWAou3Hdw8I6ejPrfw+sEjX/DJ3w982u7tvxkHRC/Hcp+cRSL2BI61uf5S+hmfhFszDu+kupLgWIN4rxhLSU0dh5s7Bcvug634Hs75my9sZl6XrMVBU6hiut14iOe0cn61Pt6m3ULBd7DQk7xfiOyZN5tbdydGpWoWIcaFy2liNxmJePP2OL9TGPGvFIaLNRsq5imncpP70j1RZSQpHPQA6b5PVFxbmQPnHxJ0bxnNOXJfWIKSOPeBG42bfYgMD4gg+MyOnti2N91wdbfDadPtkgVmH4ci/4aar+U5Wh1sRV/vnyE3lTHt3q1x9I4ClSDKaiqXZfiAd3ym3cB5zpK+2aFI5GqDPa4QHrW52FzbTfPIPRX0lp4JkZlbVVzFbG6dGNLEjXNYw9qekdF9oLiQ7rTO/g2qkH3QSN/C8V0Xnbu9hem74ulig1EU+jV8tiTcBSGBJGpBtqLb5i4bBKvRWUDqa2AHwLv8AOcf6P+kdSk2KKAMtZWVrg26xY5hbcbN852QwNPMlxm6je8Wb/hjjfnNOPWmPLvavWqUxTe7rcu2lxc+0tujvjh0y5adRgEfrBbDU092a263zEsphlFI5QB7Q7gB/TWliqyiqMxA9m+82+JOfdNPDHdUEr1Pa2p26x1ZwLWppwUGVMDSqfYEsyhehW3VJJBHEk9vKWXx6ZMTaopN3ygMCT7FBp43kWE2kgwCL1yRQQG1NyAcovdrW+cfYlrF4BrDNVqH2lLS4UfeL+EA/OPjNk0/Z3W56RdWJYnfxYmHj9omy2o1PvaW/IP6RbfFf5QNoYur7P2aD2qWu5Otjbcu7xh2JPi8KAKdgB7VNwtxMLaNH2f8Afpf6qSntKpW9n16Y9rTAsjGxJte5bXylfaqVejJaux1TQKij317CfnIuf0rHGXzttYxL027Fb/KZW9S7exr66Zqf+VpXrYFcjXao3VO+o54cgbTN9WmDFSlWuLkdH8Tqdz8VInPy2XF08Xh6e9YfaRci3QsNf/lX9Z83Y1bVGHJmHk1p7DV2LU+0KBUqj2TMB0ha3tE0Ge+monjmMvna++7X776zPBttXbfI2ex8LQmbWQ1T+/OahIMQddef7vI3Y6a8PlfdIyYxgGhs9tTfsmkpmTs5tT3TTUxwqs3g3ijTRJyZd2NVK11KgEkMLE24X327JQMs7L++TrFeta+mlweYhSs3G3t2o7UDdAACpvnv8Q4WnNXnT7Xo+wqe1Y2W9uprbXgvZOXJil2WM1DxQbxRqEmLbLe/HlHfHtmOo3nhIBSXPlzg6Agg6E33Dtk7YQG5zC1z9ZGjSvj2Ft2ovumEcIzOzAgXZjxG/WbdPAFtzX4cP1lRaBVb8yfoLj5x6C1RxpC2IUgaC68Lc76yVcWCCDTSwF9wt5SiDJFf5wJaXFCxApqM3LTunb/ZWNRV6R79GzWBVdCyDgN36Tzfp7tlG+43dulrc987XAYyqtdxdLLlTRCeqxzBiCwtoATFllIjLHK+l6nhPY65m9pYXdjp0+Xde0ttgU6YezX7tjuH4111lNapFNfaizOpsEANzVDbie2/gZS21tR1Z8tS5FE8U3Fr5SAvEAnmIuzHplWur5aGIIFrGp8qaiSB/wCYKP8AkJx/qrOcwm08+Fr5mqBujqP7wsbAAgjiNVmPjdshRTUliQo1zPa2Qg2Um3LyEfZU4dvRNq1wAgO9q9IDwcE/QxbSrr7LUD2ybzb8U4Wpt6mQtTIvUcBlOZtcw62pOpAI8TOto9C602FNB7RCRlBIBps1iT5xXMvh0l2ttGkOj66aVaRPWG4NrItq7UpNRYKysSU0AY/GvECZG1PSymKiCmqDo62UtYDTMCNO4E/3TzjYD0xNakVJzM9RQo06qp0ZLHxvJ7qnDqOjfHKVbqOdDupPy7pierbFZRVGVzfo9VVmto+8LNx9pgLbMl+OovuOhE5j1cba6I1xnVSVRgrKTmyq5IFjJzu8WnHhqu9fH/zmmTmA6GoLmlV/HSO7LrPD9qffP/bf/MZ7su1g1aielpapWB0tuekNQX/qzxGrgHq1KjLlI6Rxe+/rHUdkz4m2TJaROt/32Gb/AP6Yfiyjuuf0hj0UHGofAD9Z0dajcc4aPbwjFNPOdSnorT4lj4gfQQ29G6QBspJAO9jr5RdKO0c5g1s2/eP0mgGAFzKzKAwKoo0NwL3PmYOJqg0zbs+ojk0ftcbaFP8AEPC8gfayDcCfC0x76j98Y+b6GPsrq0/5UJa2UecubPxftUzAFQwJFr36wFvnMMN1x4fSaCv1hrwPhu/SGysdpjqlM03HQkEo9jkXQ2nMAy/itpWB6yneLAHiO+ZlNtB3D6R4ssUl4o2aNKUho4WpmAzCwa7a8L30Nu+AMHW3h1/xCZzezUiwLXtffbuH5yFMU3Fm8zMrP9tdNBcU6qQQvv6gjW4/I23x8JX0AsdTpqbX08t0yalck7yfGWaFRgNNL+OsUPTap4nd9OI74dfEFRci2tt0xBizexYDuAl+ljlIsRmPAkkjvsY6i+FnHYd/fBXWxGouQAP0ldNs1A2YXGljYb+/nIWrRjU6pHjyme9px5N3TRp+kjW1udVJuAR1d2/j+soY7aTVnZze54gAX01vbS8rq4CkW3xYZuFgB3y9LaOAWoyt1yA11Iy3uDr+ckxGyGqHWodABbIdNLc4sPjQgtvN79niYz7cYbgo+cuYpuX8R1tisqkhySNbZCL69hMjFWqECBKoXeQAbE8zYb9bRqm22Y/CPAx8PtTUl7EdnDuHGKyHu/ap/JlQ/wBE/lJ6NGpS1NM7rAnhreWemUi4N9eHf+kfEMMviPzisOUw2i9gMg07ZDhsbUpMSmhIy30OhFiNRGV4NR9ZOjW29IK9h1jcZtePWIJv5S/sB/Z9uY/lMBX0Pf8AlNLZVdQCGa1jffbeP4RyaTl5dKcRxAv2XAt5wTiG/CB3v+gMwcVtYJUOXW6rqCN4JlSr6Q1TolhbeTrf9Jp2R1rq0r87X7LkedoFXEchfXnaw11+nnOeo7eJXrMqncRrvHEayOrtofi8l/WHYdKu1dlIwJzFWOvvAhSd/DUb5BhtlU6ZK1KitnHu7m7wb3meNsLf4j42lCvWzlmPvEk/oO60ncXMafHUslQqDcA6Hs4SDND6EmP9lMSwhtR4S0jm41/dpAMOZMqG8CTZO0+carUYAZSfONBLjmPOMhpWa2pN++KDnX8Q+f6RQCjVud4Ma1rEXmlaLLDoOzPqOvwgjnf8oRdst76HS0u9AOQgnDLyEOqu7MJljBDfLn2ZeQhCiBu0k3CllluaRMCN4k+Dqg1Bm3a77co3R33384woLyMJhYyk0rVt7d5gBeQJ04S01IdvylephzzjsaD0tfpDe27Kd/K8iV9RmJtIQe23fHv2w2qSJajC+l/G0HWSUmUq19+loyoT2QIyKd6ndr5TWxGJBAHcTbSVKODHFr/KX6dFeQlSJtVA6jcD5wTbl9ZoigvKI4deUfUbZ4a24AeAgVVJ/iZonDry+Zgth17fOLqNsh8KTxAh0sMRxHlNL7MO3zgnCjth1G1D7IOJJjjDLyl77KO2L7J2w0NqgpjkI+WXVwF+Jkg2aOZj0Ns+0WWaJ2Xfc3ymPVrWO/j3Q0ImAglwOMrtiLfu8iesTFVaW1N9+g+vfJhh8yM4AyqQp1ANzu03mZgqHnE1Q84tl1q7cRSj0h5xRDrWoI9oo81QbLFlhWj2gA5YgIQEe0AGPHtFaANaIoOUe0VojB0I5RdAOQ8ocUNAIpDkIWXsiEeGga0a0KKGgYGOKh5mKKAP0p5xxWMGKMD6Yx+m7IEa0AmWsOUL7UB8PzErxGBLP8pW+D5/whjan9Q+cpEwS0DTbT2hen1QRqL937tMS5YgTRZ+yVai63Cj9ZGSohqYcgXgSziMRmUDLrx0O/slWx5SFw9oJEINzvGLDtiAbRQsw5mNGGwIjGimzESxGKKMCEQiigCMcRRRA0ePFAFBMUUAUUeKBmjCKKAPEYooA0V4ooAXCNFFAgkx7xRQBRjFFABMGKKKmFoBEUUVNGwgERRTOqDliiikk//Z"/>
          <p:cNvSpPr>
            <a:spLocks noChangeAspect="1" noChangeArrowheads="1"/>
          </p:cNvSpPr>
          <p:nvPr/>
        </p:nvSpPr>
        <p:spPr bwMode="auto">
          <a:xfrm>
            <a:off x="63500" y="-796925"/>
            <a:ext cx="22002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AutoShape 4" descr="data:image/jpeg;base64,/9j/4AAQSkZJRgABAQAAAQABAAD/2wCEAAkGBhQSEBUUEhIUFRUUFBQUFhQXFRUWFRQUFhQVFBQUFRQXHCYeGBkjGRQUHy8gIycpLCwsFR4xNTAqNSYrLCkBCQoKDgwOGg8PGikkHBwsKSkpKSkpKSkpKSkpKSkpKSkpKSkpKSkpKSkpKSksKSkpLCwsKSwpLCwsKSksLCksKf/AABEIAMIBAwMBIgACEQEDEQH/xAAcAAABBQEBAQAAAAAAAAAAAAACAAEDBAUGBwj/xABHEAACAQIDBAYHBgEKBQUAAAABAgADEQQSIQUxQVETImFxgZEGByMyQqGxFDNSwdHw4RUkQ2JygpKys/FTY6Kj0hY0c4OT/8QAGQEAAwEBAQAAAAAAAAAAAAAAAAECAwQF/8QAIxEBAQACAgICAwADAAAAAAAAAAECEQMSITETQSIyUQRhcf/aAAwDAQACEQMRAD8AzAkMLCAhhZ7zxDKkmoix1ggQwItKT5VY7vLSOMELaML8t0iAkiiLR7RinCCy7RqLbrC/KSVjTO4Wh2HVRCwgkkKa6QgspIAkIJDCwgsAAJCCQwsILEQAkIJJAsILAIwkcJJAsILAkYSFkkgWEFiCIJCySQJCCRbCIJHySYJJRhuRENnpWCR8k2MBRo5W6QkNbT+EzisiZbulXHURClHySWLLGlHkjhJKUh0sMzGygnuF4W6PSsUgNSl4Yc5sttb2kmMwuU2uDb8PDvMnsfVkGnFLfRRR7T5caFhgRwsMLNjMFhgRwsMLABAhqIQWEFgDBYYEcLDCwAQsMLCCwwsAELCCwwsMLESMLDCyVKJO4Xluhsx24W7TJuUns5jb6UQsILN+n6LMfjHkfrCb0esNT+++ZfPh/Wnw5/xhU6JO6WRgG4gi2pJ4CbTbN6BLkob2I5y5hMIaou7dUjhcX7pGXN9z0ucP1fblTSt2jnGCzodo4hFBRQCOHfMygqC+Zbnhrp4y8c7ZvTPLCS62qCnJ+kJGUgWvvtr5xx1WuOB0jMSd8q+U+jVqYB6puIKrDCxwsZJ2wXVWxGvDd/vKz0rG35gyTLGyyZuHbEeWPlkgWPllEGkguL7uNpsPjwEy0iw7eJ4cpkhYQEzywmXteOVx9HZRvJJP74x0osdB9Y6G0lp1DfSwhR4VjTMUtM5vvHyii3RqOACwwstjDJb3jfukXR2nTLtOtAVYYWEFhhYyCFhhYQWGFiAQkIJDCwwsCAFhhIYWGFi2AhJNTpXIGupiVZKGPPdJpx0GA2aABpb6+M1xTAtqD3znMJtFyLX7N15bo1mQ63634h9J5+fHlb5ruwzx14bxq9o8pAyEm1t/HgfCBSNhcXOmv+8OttIKL6i/cL+EwmN34bXKfapjcOCATwO7h85i4osd5A13CXsZtDNuBB3Ss+BbKD+x/GdnHNT8nJyXfpRCRwskyR8k6duZFlj5ZNkiCQ2EeWOFkuSPki2EWWLLK21trU8OmaodT7qj3mPYOXbOKf09r575adhey2bQHmQReRc5Pa8cLfTv8sfJOJo+sdvjoKf7LkfIgy9R9Y1E+9Sqr3ZW/MRfJifx5fx1OSPlmPgPTHDVXVFZgzEABkIuTuFxcTdySplKVmkWWPlkwpyRMITFaJKqx5YbCHmIodofWuDAhhY4WSBZ0szBYYWOFkgWACFhqsILDVYtkELDCwgkMLFsgqskCxwskVYjAFljDYcsY2WWsK+oubD98pOV8Kxnlp0UFMBilvKSYraaMoLISw4fqRM3FPyct56QEqndvHIznnHvzW95NeIvrt1stgqjulSpXLNcyK0ILLmGOPpnc8r7X12iBayDQbz9bSvWrFuJt+HhIwsmpkbiB38YusnkdrVfo44SXqeFze7b53hJgd9za3Zvh8kHSqAST0cEWFx+smaittGN+Vvzj0Xym4hcrZ4ExkvlAcIwNiNZj+k+3KeESwZXrEXFMfCDuZzwHZvPznS4raJ6N8os2VrHkcpse+eF1qpYlmJJOpJNySd5JmNzybY4YUWOxz1XL1GLMeP5AcBKFXfJ2kNYTNrEd4iY0Rga5sitlxFJuVVD/wBQnulHBljy754FTaxB5G8+lcIoCBgBqAb94vDv1T8faqFXZrW3g6bo6YFgLsVA/fKXihb3rDuuZL9mB33PeZPy1c4YzFw6cWF+4xS3U2UpN9IovkP4XlwWSKkILJFSett5gQkx/SnbjYVKbIqsXfLZr2tYneN3CaO1MW1KnnVFYA9a7hAF53Om+cR6bbWXFU6Apk3DuXAF8psABmGh47jM+TPUuvbXix3lN+nT+i/pAcV0mamENMhTZswJN92g5fOdAFnJ+rTBFcO7G9ncFSbXIUZeHbedkFhhb18jmkmdmPoAWGFhhIYWVtkALDCwwsMLFsACwwsMLDCxbMAWGFjVXVRmZgoG8kgAeJmHi/TfDppTL1mva1Jbi/AFzZfnJuUntUlrfCwmIAuSABxJsB4zicZ6U4p7ZEp0FZgtz7WprxtoomZtHCZ7NWq1Kxzp77dXVwDamLKJleWfTScV+3WbQ9OcLSuOkNVhclaQz2tzYdUecg2Z6x8LVF3FSjra7qSl+WdbjiN9pz+PAFCoEQKOjfQAAe6eUP1fU1OEe4v7Vu34EMxy5rPLWcUr0TB41Kq5qVRXHNWDD5S21ZiLEk2nme0djIprOiGm6Ug6tTLUyDapr1LX90TD2b6ycZRNi61lFtKi9b/Gtj53jx5JSvFZ6ez2iCzhNl+t2g2lelUoniw9onmLMPKdhsvbmHxAvQr06nYrDN4qdR5TTtGXWxcZND2ieIVRYkciR5T3YUxz+U8M2guWq45O48mMjO7a8cV5BWkjPInaZtgGNHJjXgBLPo/0exS1MHQa+ho0z/0C/wA7z5uBna7G9aVWhRSkMEtRaYyBw7gm3MAEScsdqmWntQrKOIkhvwnlFH1320bAMLb7VPyKCXqHrxw/x4bEL3ZG+rCZ3HTSZSvSMp5xTg19dOB/DiB/9a/+UeJXhkhZIqwkp67xJ/sh4EHuM9a5R5HW1zvprpgavbkH/cW88vq4pB8Sk9zvr46T3UYRvwmea+sigoxtJWCi1C+4cXbf5Tm5bL5ldfBevix0Hq9rh8IgBBygg25lr2PI6zqwsw/VXsZDhXYcapFxuNp3tHZCDfrJx58cJo8+G55bjCCwgs62lQRRYKPIazltt+mtCnYUaK13JK9WyopH4nIsdx3X3cI8f8i5XxEZcEx90wWNXrpTXM7Kg5sQo8zOTxm3MVVznOlAKD1aS3Pu5vvH3eAEpnArnpswLsSSWdi7e4x3te2tt02uVY9Y6Cr6YUdRRV65H4BZPGo9h5XmZitu4qpTZlanQAD6KOkqdW41ZrKNRwEgFQB6hYgDqbzb4e2ZzbRBosEzHq1PdUkaljqxsoGvfMrcquTGJMdgAy5qjPVa6daoxe12XcDoPASbFrbIALDpE0G7fKld6xQk5QM1PLcXYDOvBdPnCxuFYhc1Rm9ogsLKNTyXX5yOlqrySJNoYlVy5iB10Op4XlbHbQBXqK7DMmuUqvvrxa3yljEYJFyFVA9qnDX3uJ3mSbSp9Td8VP8A1Fi62F8kqljWqmk98qjI2gux908TYD5y36vRV+zv0bLbpNVZSR7ifECCPnui2kVWk9yBdG4j8Jlv1Y46kmHqLUIuagIBYAkdGvPumXLLppx5eNtLF41gcR0lE/8AthdqbBgBatqQ2VvIHdPIukF9/AT3DaQUnEg5LNhVta9z9+J4S5kYNe20ofU+EaipLHKDcG9wbEePCVj5Q8PimXNlIGYAEka7+B4Sw6XZnrBx+ECkVi68Kda1QHuuc4HcZkbS9Jqlao75FVndmIW9gWJayg8NZnPUFjz01vf+MgFUZr9o+lot1UkbOArllud9258+3WWs0z9nvof7R/KXVMuVNGTGvHjRkV5o7KzZDlK2DcQeQ4gzNvL+yMnXzBvhOgfTQ/h7peF1WfJN4oto3FXW2qjdfgWHGV88s7YC51y5vda98/Ai3vd8pAxZ+1cf6xJnikeaNIW9yr1KY9xbHkYFOu3D5WMrptjD8KtP/wDRT+cy/ST0qy0abYZ0uzanKCctjvU7tZfr6Ze/t0+ckWLHusJ5P6fvfaZBv1aCDzJP5/OX09O8WPjp6c6Q/WcltzadXEY5nYgsVQHSwsF00ktJHqfq1DjA3B31X0vrw4eM7Ojjbb2A8LmcN6u0P2GmebMb+NvynVUsPmbSKz+jd34Xq9a/xA+Y8p5VSxiBKWtze9lBY+6+lh3z1SphMqNmtorHyBM8opVVVKFyB1b/APbP6zTDKT0w5Jfsb4titbLTt72rmx+7Hwrf6w6tFy1PNUPx6IMvw89Tx5yM1706uVWNy2uWw91V3taWaiVDUTRV0qHUlj8A1Atz5y7ZWX5AweCQVXOW5BTU9Y+6Dva5g0x/NCf+XUPnmljD4Ji9TNUb3lvlAUaU17zx5ypg9nocGHKgsaZN26x47r7vCLV+j/6LFYpMlgwY5qei3b415QsdUY5AtNvvE1ayjQ33an5TRxlABRYW9pS/1Fj42mBkv/xE/OPVH4szG4WqwS5VfaJ7oJO/TVtPlFjNldXrPUbr097WGtRR7q2HGXcfjqYyDOt+kQ2Bud/IaxsftEFOrTduvT1yFR94h3tblbxk7sOYzwfEbOVaVTKgHs31AF/dPGQerLDFsPV902qLo2Xig5y1jq9U03tTCjI3vP8A1TwUEfOQequjUNCqURHAZLgsVPucLKRwmPJy3W9N8OL622K2wV6WoAuX2I9wlbnM43KQDPFqm/wn0Ecy171MO/3GoRqb/H2lTx5Xnz9iPePj9Znjn2azDqrsICmzbr6ce8ayQnWAou3Hdw8I6ejPrfw+sEjX/DJ3w982u7tvxkHRC/Hcp+cRSL2BI61uf5S+hmfhFszDu+kupLgWIN4rxhLSU0dh5s7Bcvug634Hs75my9sZl6XrMVBU6hiut14iOe0cn61Pt6m3ULBd7DQk7xfiOyZN5tbdydGpWoWIcaFy2liNxmJePP2OL9TGPGvFIaLNRsq5imncpP70j1RZSQpHPQA6b5PVFxbmQPnHxJ0bxnNOXJfWIKSOPeBG42bfYgMD4gg+MyOnti2N91wdbfDadPtkgVmH4ci/4aar+U5Wh1sRV/vnyE3lTHt3q1x9I4ClSDKaiqXZfiAd3ym3cB5zpK+2aFI5GqDPa4QHrW52FzbTfPIPRX0lp4JkZlbVVzFbG6dGNLEjXNYw9qekdF9oLiQ7rTO/g2qkH3QSN/C8V0Xnbu9hem74ulig1EU+jV8tiTcBSGBJGpBtqLb5i4bBKvRWUDqa2AHwLv8AOcf6P+kdSk2KKAMtZWVrg26xY5hbcbN852QwNPMlxm6je8Wb/hjjfnNOPWmPLvavWqUxTe7rcu2lxc+0tujvjh0y5adRgEfrBbDU092a263zEsphlFI5QB7Q7gB/TWliqyiqMxA9m+82+JOfdNPDHdUEr1Pa2p26x1ZwLWppwUGVMDSqfYEsyhehW3VJJBHEk9vKWXx6ZMTaopN3ygMCT7FBp43kWE2kgwCL1yRQQG1NyAcovdrW+cfYlrF4BrDNVqH2lLS4UfeL+EA/OPjNk0/Z3W56RdWJYnfxYmHj9omy2o1PvaW/IP6RbfFf5QNoYur7P2aD2qWu5Otjbcu7xh2JPi8KAKdgB7VNwtxMLaNH2f8Afpf6qSntKpW9n16Y9rTAsjGxJte5bXylfaqVejJaux1TQKij317CfnIuf0rHGXzttYxL027Fb/KZW9S7exr66Zqf+VpXrYFcjXao3VO+o54cgbTN9WmDFSlWuLkdH8Tqdz8VInPy2XF08Xh6e9YfaRci3QsNf/lX9Z83Y1bVGHJmHk1p7DV2LU+0KBUqj2TMB0ha3tE0Ge+monjmMvna++7X776zPBttXbfI2ex8LQmbWQ1T+/OahIMQddef7vI3Y6a8PlfdIyYxgGhs9tTfsmkpmTs5tT3TTUxwqs3g3ijTRJyZd2NVK11KgEkMLE24X327JQMs7L++TrFeta+mlweYhSs3G3t2o7UDdAACpvnv8Q4WnNXnT7Xo+wqe1Y2W9uprbXgvZOXJil2WM1DxQbxRqEmLbLe/HlHfHtmOo3nhIBSXPlzg6Agg6E33Dtk7YQG5zC1z9ZGjSvj2Ft2ovumEcIzOzAgXZjxG/WbdPAFtzX4cP1lRaBVb8yfoLj5x6C1RxpC2IUgaC68Lc76yVcWCCDTSwF9wt5SiDJFf5wJaXFCxApqM3LTunb/ZWNRV6R79GzWBVdCyDgN36Tzfp7tlG+43dulrc987XAYyqtdxdLLlTRCeqxzBiCwtoATFllIjLHK+l6nhPY65m9pYXdjp0+Xde0ttgU6YezX7tjuH4111lNapFNfaizOpsEANzVDbie2/gZS21tR1Z8tS5FE8U3Fr5SAvEAnmIuzHplWur5aGIIFrGp8qaiSB/wCYKP8AkJx/qrOcwm08+Fr5mqBujqP7wsbAAgjiNVmPjdshRTUliQo1zPa2Qg2Um3LyEfZU4dvRNq1wAgO9q9IDwcE/QxbSrr7LUD2ybzb8U4Wpt6mQtTIvUcBlOZtcw62pOpAI8TOto9C602FNB7RCRlBIBps1iT5xXMvh0l2ttGkOj66aVaRPWG4NrItq7UpNRYKysSU0AY/GvECZG1PSymKiCmqDo62UtYDTMCNO4E/3TzjYD0xNakVJzM9RQo06qp0ZLHxvJ7qnDqOjfHKVbqOdDupPy7pierbFZRVGVzfo9VVmto+8LNx9pgLbMl+OovuOhE5j1cba6I1xnVSVRgrKTmyq5IFjJzu8WnHhqu9fH/zmmTmA6GoLmlV/HSO7LrPD9qffP/bf/MZ7su1g1aielpapWB0tuekNQX/qzxGrgHq1KjLlI6Rxe+/rHUdkz4m2TJaROt/32Gb/AP6Yfiyjuuf0hj0UHGofAD9Z0dajcc4aPbwjFNPOdSnorT4lj4gfQQ29G6QBspJAO9jr5RdKO0c5g1s2/eP0mgGAFzKzKAwKoo0NwL3PmYOJqg0zbs+ojk0ftcbaFP8AEPC8gfayDcCfC0x76j98Y+b6GPsrq0/5UJa2UecubPxftUzAFQwJFr36wFvnMMN1x4fSaCv1hrwPhu/SGysdpjqlM03HQkEo9jkXQ2nMAy/itpWB6yneLAHiO+ZlNtB3D6R4ssUl4o2aNKUho4WpmAzCwa7a8L30Nu+AMHW3h1/xCZzezUiwLXtffbuH5yFMU3Fm8zMrP9tdNBcU6qQQvv6gjW4/I23x8JX0AsdTpqbX08t0yalck7yfGWaFRgNNL+OsUPTap4nd9OI74dfEFRci2tt0xBizexYDuAl+ljlIsRmPAkkjvsY6i+FnHYd/fBXWxGouQAP0ldNs1A2YXGljYb+/nIWrRjU6pHjyme9px5N3TRp+kjW1udVJuAR1d2/j+soY7aTVnZze54gAX01vbS8rq4CkW3xYZuFgB3y9LaOAWoyt1yA11Iy3uDr+ckxGyGqHWodABbIdNLc4sPjQgtvN79niYz7cYbgo+cuYpuX8R1tisqkhySNbZCL69hMjFWqECBKoXeQAbE8zYb9bRqm22Y/CPAx8PtTUl7EdnDuHGKyHu/ap/JlQ/wBE/lJ6NGpS1NM7rAnhreWemUi4N9eHf+kfEMMviPzisOUw2i9gMg07ZDhsbUpMSmhIy30OhFiNRGV4NR9ZOjW29IK9h1jcZtePWIJv5S/sB/Z9uY/lMBX0Pf8AlNLZVdQCGa1jffbeP4RyaTl5dKcRxAv2XAt5wTiG/CB3v+gMwcVtYJUOXW6rqCN4JlSr6Q1TolhbeTrf9Jp2R1rq0r87X7LkedoFXEchfXnaw11+nnOeo7eJXrMqncRrvHEayOrtofi8l/WHYdKu1dlIwJzFWOvvAhSd/DUb5BhtlU6ZK1KitnHu7m7wb3meNsLf4j42lCvWzlmPvEk/oO60ncXMafHUslQqDcA6Hs4SDND6EmP9lMSwhtR4S0jm41/dpAMOZMqG8CTZO0+carUYAZSfONBLjmPOMhpWa2pN++KDnX8Q+f6RQCjVud4Ma1rEXmlaLLDoOzPqOvwgjnf8oRdst76HS0u9AOQgnDLyEOqu7MJljBDfLn2ZeQhCiBu0k3CllluaRMCN4k+Dqg1Bm3a77co3R33384woLyMJhYyk0rVt7d5gBeQJ04S01IdvylephzzjsaD0tfpDe27Kd/K8iV9RmJtIQe23fHv2w2qSJajC+l/G0HWSUmUq19+loyoT2QIyKd6ndr5TWxGJBAHcTbSVKODHFr/KX6dFeQlSJtVA6jcD5wTbl9ZoigvKI4deUfUbZ4a24AeAgVVJ/iZonDry+Zgth17fOLqNsh8KTxAh0sMRxHlNL7MO3zgnCjth1G1D7IOJJjjDLyl77KO2L7J2w0NqgpjkI+WXVwF+Jkg2aOZj0Ns+0WWaJ2Xfc3ymPVrWO/j3Q0ImAglwOMrtiLfu8iesTFVaW1N9+g+vfJhh8yM4AyqQp1ANzu03mZgqHnE1Q84tl1q7cRSj0h5xRDrWoI9oo81QbLFlhWj2gA5YgIQEe0AGPHtFaANaIoOUe0VojB0I5RdAOQ8ocUNAIpDkIWXsiEeGga0a0KKGgYGOKh5mKKAP0p5xxWMGKMD6Yx+m7IEa0AmWsOUL7UB8PzErxGBLP8pW+D5/whjan9Q+cpEwS0DTbT2hen1QRqL937tMS5YgTRZ+yVai63Cj9ZGSohqYcgXgSziMRmUDLrx0O/slWx5SFw9oJEINzvGLDtiAbRQsw5mNGGwIjGimzESxGKKMCEQiigCMcRRRA0ePFAFBMUUAUUeKBmjCKKAPEYooA0V4ooAXCNFFAgkx7xRQBRjFFABMGKKKmFoBEUUVNGwgERRTOqDliiikk//Z"/>
          <p:cNvSpPr>
            <a:spLocks noChangeAspect="1" noChangeArrowheads="1"/>
          </p:cNvSpPr>
          <p:nvPr/>
        </p:nvSpPr>
        <p:spPr bwMode="auto">
          <a:xfrm>
            <a:off x="215900" y="-644525"/>
            <a:ext cx="22002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952" y="4320356"/>
            <a:ext cx="2724416" cy="2040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0414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1052736"/>
            <a:ext cx="6048672" cy="576064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/>
              <a:t>PRINCIPIOS DE ORDEN ORIGINAL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691680" y="2253134"/>
            <a:ext cx="67687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b="1" dirty="0"/>
              <a:t> </a:t>
            </a:r>
            <a:r>
              <a:rPr lang="es-MX" sz="3200" dirty="0"/>
              <a:t>La documentación debe mantenerse de acuerdo al orden que le dio origen, este principio va a permitir en el momento de la clasificación tener el  orden lógico en que se gestionaron los documentos. </a:t>
            </a:r>
            <a:endParaRPr lang="es-ES" sz="3200" dirty="0"/>
          </a:p>
        </p:txBody>
      </p:sp>
      <p:pic>
        <p:nvPicPr>
          <p:cNvPr id="2050" name="Picture 2" descr="http://t2.gstatic.com/images?q=tbn:ANd9GcRhgXpdJ8vcaXbKXGh2mByi-683XUfIDrqkD3HqOjZMUki5DAkdQ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144780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935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00100" y="111333"/>
            <a:ext cx="7543800" cy="725379"/>
          </a:xfrm>
        </p:spPr>
        <p:txBody>
          <a:bodyPr/>
          <a:lstStyle/>
          <a:p>
            <a:pPr algn="ctr"/>
            <a:r>
              <a:rPr lang="es-PE" sz="2800" b="1" dirty="0">
                <a:latin typeface="Arial" panose="020B0604020202020204" pitchFamily="34" charset="0"/>
                <a:cs typeface="Arial" panose="020B0604020202020204" pitchFamily="34" charset="0"/>
              </a:rPr>
              <a:t>Fondo Documental</a:t>
            </a:r>
          </a:p>
        </p:txBody>
      </p:sp>
      <p:sp>
        <p:nvSpPr>
          <p:cNvPr id="5" name="4 Datos"/>
          <p:cNvSpPr/>
          <p:nvPr/>
        </p:nvSpPr>
        <p:spPr>
          <a:xfrm>
            <a:off x="467544" y="1340768"/>
            <a:ext cx="3816424" cy="3600400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s-PE" sz="2000" b="1" dirty="0">
                <a:solidFill>
                  <a:schemeClr val="tx1"/>
                </a:solidFill>
              </a:rPr>
              <a:t>Fondo Abierto</a:t>
            </a:r>
          </a:p>
          <a:p>
            <a:pPr algn="ctr">
              <a:buNone/>
            </a:pPr>
            <a:endParaRPr lang="es-PE" sz="2000" b="1" dirty="0">
              <a:solidFill>
                <a:schemeClr val="tx1"/>
              </a:solidFill>
            </a:endParaRPr>
          </a:p>
          <a:p>
            <a:pPr algn="just"/>
            <a:r>
              <a:rPr lang="es-PE" sz="2000" dirty="0">
                <a:solidFill>
                  <a:schemeClr val="tx1"/>
                </a:solidFill>
              </a:rPr>
              <a:t>Es aquel fondo que aun esta produciendo y recibiendo documentos</a:t>
            </a:r>
          </a:p>
          <a:p>
            <a:pPr algn="just"/>
            <a:endParaRPr lang="es-PE" sz="2000" dirty="0">
              <a:solidFill>
                <a:schemeClr val="tx1"/>
              </a:solidFill>
            </a:endParaRPr>
          </a:p>
        </p:txBody>
      </p:sp>
      <p:sp>
        <p:nvSpPr>
          <p:cNvPr id="7" name="6 Datos"/>
          <p:cNvSpPr/>
          <p:nvPr/>
        </p:nvSpPr>
        <p:spPr>
          <a:xfrm>
            <a:off x="4932040" y="1340768"/>
            <a:ext cx="3816424" cy="3600400"/>
          </a:xfrm>
          <a:prstGeom prst="flowChartInputOutp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s-PE" sz="2000" b="1" dirty="0">
                <a:solidFill>
                  <a:schemeClr val="tx1"/>
                </a:solidFill>
              </a:rPr>
              <a:t>Fondo Cerrado</a:t>
            </a:r>
          </a:p>
          <a:p>
            <a:pPr algn="ctr">
              <a:buNone/>
            </a:pPr>
            <a:endParaRPr lang="es-PE" sz="2000" dirty="0">
              <a:solidFill>
                <a:schemeClr val="tx1"/>
              </a:solidFill>
            </a:endParaRPr>
          </a:p>
          <a:p>
            <a:pPr algn="just"/>
            <a:r>
              <a:rPr lang="es-PE" sz="2000" dirty="0">
                <a:solidFill>
                  <a:schemeClr val="tx1"/>
                </a:solidFill>
              </a:rPr>
              <a:t>    Es aquel fondo que dejo de funcionar, esto dado por algunas razón propias de la vida de la organización</a:t>
            </a:r>
          </a:p>
        </p:txBody>
      </p:sp>
      <p:cxnSp>
        <p:nvCxnSpPr>
          <p:cNvPr id="8" name="Conector recto 7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104775" cmpd="tri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91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5169" y="692696"/>
            <a:ext cx="7920880" cy="1143000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/>
              <a:t>ANALISIS DE LA ORGANIZACION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1775322"/>
            <a:ext cx="7067128" cy="31578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PE" sz="2800" dirty="0"/>
              <a:t>Es importante conocer como esta estructura la organización , ya que el cuadro de clasificación mostrara documentalmente como dicha estructura, esto además nos permitirá definir las funciones que conformarían el cuadro de clasificación si realiza funcionalmente o si es orgánico reconocer los cambios de nombres.</a:t>
            </a:r>
            <a:endParaRPr lang="es-ES" sz="2800" dirty="0"/>
          </a:p>
          <a:p>
            <a:pPr algn="just"/>
            <a:endParaRPr lang="es-ES" sz="2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4D7F9E8-2445-4C67-BB48-4ED03FA2C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5013176"/>
            <a:ext cx="2876550" cy="1590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3406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052736"/>
            <a:ext cx="7920880" cy="1143000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/>
              <a:t>ANALISIS DE LA ORGANIZACION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2420888"/>
            <a:ext cx="6995120" cy="4525963"/>
          </a:xfrm>
        </p:spPr>
        <p:txBody>
          <a:bodyPr>
            <a:normAutofit/>
          </a:bodyPr>
          <a:lstStyle/>
          <a:p>
            <a:pPr lvl="0"/>
            <a:r>
              <a:rPr lang="es-MX" sz="2800" dirty="0"/>
              <a:t>Ley de creación,</a:t>
            </a:r>
            <a:endParaRPr lang="es-ES" sz="2800" dirty="0"/>
          </a:p>
          <a:p>
            <a:pPr lvl="0"/>
            <a:r>
              <a:rPr lang="es-MX" sz="2800" dirty="0"/>
              <a:t>Estatuto,</a:t>
            </a:r>
            <a:endParaRPr lang="es-ES" sz="2800" dirty="0"/>
          </a:p>
          <a:p>
            <a:pPr lvl="0"/>
            <a:r>
              <a:rPr lang="es-MX" sz="2800" dirty="0"/>
              <a:t>Reglamento de funciones,</a:t>
            </a:r>
            <a:endParaRPr lang="es-ES" sz="2800" dirty="0"/>
          </a:p>
          <a:p>
            <a:pPr lvl="0"/>
            <a:r>
              <a:rPr lang="es-MX" sz="2800" dirty="0"/>
              <a:t>Manual de funciones,</a:t>
            </a:r>
            <a:endParaRPr lang="es-ES" sz="2800" dirty="0"/>
          </a:p>
          <a:p>
            <a:pPr lvl="0"/>
            <a:r>
              <a:rPr lang="es-MX" sz="2800" dirty="0"/>
              <a:t>Normas del sector,</a:t>
            </a:r>
            <a:endParaRPr lang="es-ES" sz="2800" dirty="0"/>
          </a:p>
          <a:p>
            <a:pPr lvl="0"/>
            <a:r>
              <a:rPr lang="es-MX" sz="2800" dirty="0"/>
              <a:t>Directivas internas.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638964642"/>
      </p:ext>
    </p:extLst>
  </p:cSld>
  <p:clrMapOvr>
    <a:masterClrMapping/>
  </p:clrMapOvr>
</p:sld>
</file>

<file path=ppt/theme/theme1.xml><?xml version="1.0" encoding="utf-8"?>
<a:theme xmlns:a="http://schemas.openxmlformats.org/drawingml/2006/main" name="PLANTILLA PPT ESSALUD NUEVO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PPT ESSALUD 2017</Template>
  <TotalTime>4686</TotalTime>
  <Words>1277</Words>
  <Application>Microsoft Office PowerPoint</Application>
  <PresentationFormat>Presentación en pantalla (4:3)</PresentationFormat>
  <Paragraphs>257</Paragraphs>
  <Slides>44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56" baseType="lpstr">
      <vt:lpstr>Aharoni</vt:lpstr>
      <vt:lpstr>AmerType Md BT</vt:lpstr>
      <vt:lpstr>Arial</vt:lpstr>
      <vt:lpstr>Bisque</vt:lpstr>
      <vt:lpstr>Bookman Old Style</vt:lpstr>
      <vt:lpstr>Calibri</vt:lpstr>
      <vt:lpstr>Consolas</vt:lpstr>
      <vt:lpstr>Symbol</vt:lpstr>
      <vt:lpstr>Tahoma</vt:lpstr>
      <vt:lpstr>Times New Roman</vt:lpstr>
      <vt:lpstr>Wingdings</vt:lpstr>
      <vt:lpstr>PLANTILLA PPT ESSALUD NUEVO LOGO</vt:lpstr>
      <vt:lpstr>TEORIA DE ORGANIZACIÓN Y DESCRIPCION DE DOCUMENTOS</vt:lpstr>
      <vt:lpstr>Teoría de Organización de Documentos</vt:lpstr>
      <vt:lpstr>¿Qué ES ORGANIZAR?</vt:lpstr>
      <vt:lpstr>ORGANIZACION</vt:lpstr>
      <vt:lpstr>PRINCIPIOS  DE PROCEDENCIA </vt:lpstr>
      <vt:lpstr>PRINCIPIOS DE ORDEN ORIGINAL</vt:lpstr>
      <vt:lpstr>Fondo Documental</vt:lpstr>
      <vt:lpstr>ANALISIS DE LA ORGANIZACION</vt:lpstr>
      <vt:lpstr>ANALISIS DE LA ORGANIZACION</vt:lpstr>
      <vt:lpstr>Presentación de PowerPoint</vt:lpstr>
      <vt:lpstr>Presentación de PowerPoint</vt:lpstr>
      <vt:lpstr>Presentación de PowerPoint</vt:lpstr>
      <vt:lpstr>¿CÓMO RECONOCEMOS UN DOCUMENTO DE ARCHIVO? </vt:lpstr>
      <vt:lpstr>Presentación de PowerPoint</vt:lpstr>
      <vt:lpstr>Presentación de PowerPoint</vt:lpstr>
      <vt:lpstr>Presentación de PowerPoint</vt:lpstr>
      <vt:lpstr>CLASIFICACION</vt:lpstr>
      <vt:lpstr>GUÍA DE ORGANIZACIÓN DE DOCUMENTOS</vt:lpstr>
      <vt:lpstr>Presentación de PowerPoint</vt:lpstr>
      <vt:lpstr>Presentación de PowerPoint</vt:lpstr>
      <vt:lpstr>CLASIFICACION</vt:lpstr>
      <vt:lpstr>CLASIFICACION</vt:lpstr>
      <vt:lpstr>ORGANICO</vt:lpstr>
      <vt:lpstr>FUNCIONAL</vt:lpstr>
      <vt:lpstr>ORDENAMIENTO</vt:lpstr>
      <vt:lpstr>SIGNATURA</vt:lpstr>
      <vt:lpstr>Directiva Nº 005-2008-AGN/  DNDAAI </vt:lpstr>
      <vt:lpstr>¿Qué ES LA FOLIACION?</vt:lpstr>
      <vt:lpstr>INSTALACIÓN</vt:lpstr>
      <vt:lpstr>UBICACIÓN TOPOGRÁFICA ARCHIVOS DE GESTIÓN</vt:lpstr>
      <vt:lpstr>UBICACIÓN TOPOGRÁFICA ARCHIVOS DE PERIFERICO Y CENTRAL</vt:lpstr>
      <vt:lpstr>Teoría de Decripcion de Documentos</vt:lpstr>
      <vt:lpstr>Presentación de PowerPoint</vt:lpstr>
      <vt:lpstr>Proceso 2: Descripción Documental</vt:lpstr>
      <vt:lpstr>La descripción debe ser:</vt:lpstr>
      <vt:lpstr>Presentación de PowerPoint</vt:lpstr>
      <vt:lpstr>Presentación de PowerPoint</vt:lpstr>
      <vt:lpstr>Presentación de PowerPoint</vt:lpstr>
      <vt:lpstr>Presentación de PowerPoint</vt:lpstr>
      <vt:lpstr>INVENTARIO</vt:lpstr>
      <vt:lpstr>GUIA DE DESCRIPCION ARCHIVISTICA</vt:lpstr>
      <vt:lpstr>Presentación de PowerPoint</vt:lpstr>
      <vt:lpstr>INDICE 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Reglamento de Consejo Directivo</dc:title>
  <dc:creator>Castaneda Torres Hugo Alfredo</dc:creator>
  <cp:lastModifiedBy>Soledad Arteaga Paniagua</cp:lastModifiedBy>
  <cp:revision>223</cp:revision>
  <cp:lastPrinted>2017-10-24T21:31:42Z</cp:lastPrinted>
  <dcterms:created xsi:type="dcterms:W3CDTF">2017-03-16T22:26:16Z</dcterms:created>
  <dcterms:modified xsi:type="dcterms:W3CDTF">2017-11-18T11:54:03Z</dcterms:modified>
</cp:coreProperties>
</file>