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  <p:sldMasterId id="2147483685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9" r:id="rId4"/>
    <p:sldId id="286" r:id="rId5"/>
    <p:sldId id="285" r:id="rId6"/>
    <p:sldId id="291" r:id="rId7"/>
    <p:sldId id="260" r:id="rId8"/>
    <p:sldId id="262" r:id="rId9"/>
    <p:sldId id="289" r:id="rId10"/>
    <p:sldId id="287" r:id="rId11"/>
    <p:sldId id="292" r:id="rId12"/>
    <p:sldId id="281" r:id="rId13"/>
    <p:sldId id="294" r:id="rId14"/>
    <p:sldId id="290" r:id="rId15"/>
    <p:sldId id="296" r:id="rId16"/>
    <p:sldId id="295" r:id="rId17"/>
    <p:sldId id="284" r:id="rId18"/>
    <p:sldId id="297" r:id="rId19"/>
    <p:sldId id="298" r:id="rId20"/>
    <p:sldId id="299" r:id="rId21"/>
    <p:sldId id="300" r:id="rId22"/>
    <p:sldId id="302" r:id="rId23"/>
    <p:sldId id="301" r:id="rId24"/>
    <p:sldId id="288" r:id="rId25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2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eronica.peralta\Desktop\trabajos%20del%20d&#237;a\Base%20completa%20(PNUME-ESSALUD-CONSUMOS)%2013.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Consumo</a:t>
            </a:r>
            <a:r>
              <a:rPr lang="en-US" baseline="0" dirty="0"/>
              <a:t> de </a:t>
            </a:r>
            <a:r>
              <a:rPr lang="en-US" baseline="0" dirty="0" err="1"/>
              <a:t>Biológicos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ESSALUD (PFE)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'[Base completa (PNUME-ESSALUD-CONSUMOS) 13.02.xlsx]Hoja2'!$D$3:$I$3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'[Base completa (PNUME-ESSALUD-CONSUMOS) 13.02.xlsx]Hoja2'!$D$4:$I$4</c:f>
              <c:numCache>
                <c:formatCode>_ [$S/.-280A]\ * #,##0.00_ ;_ [$S/.-280A]\ * \-#,##0.00_ ;_ [$S/.-280A]\ * "-"??_ ;_ @_ </c:formatCode>
                <c:ptCount val="6"/>
                <c:pt idx="0" formatCode="_(&quot;S/.&quot;* #,##0.00_);_(&quot;S/.&quot;* \(#,##0.00\);_(&quot;S/.&quot;* &quot;-&quot;??_);_(@_)">
                  <c:v>39724584.289999999</c:v>
                </c:pt>
                <c:pt idx="1">
                  <c:v>53372559.114</c:v>
                </c:pt>
                <c:pt idx="2">
                  <c:v>62840954.589999989</c:v>
                </c:pt>
                <c:pt idx="3">
                  <c:v>62250419.893573374</c:v>
                </c:pt>
                <c:pt idx="4">
                  <c:v>59913966.749999985</c:v>
                </c:pt>
                <c:pt idx="5" formatCode="_(&quot;S/.&quot;* #,##0.00_);_(&quot;S/.&quot;* \(#,##0.00\);_(&quot;S/.&quot;* &quot;-&quot;??_);_(@_)">
                  <c:v>32969336.780000001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A4-4BD1-8852-199BB29DCB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9827456"/>
        <c:axId val="75414848"/>
      </c:barChart>
      <c:catAx>
        <c:axId val="3982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5414848"/>
        <c:crosses val="autoZero"/>
        <c:auto val="1"/>
        <c:lblAlgn val="ctr"/>
        <c:lblOffset val="100"/>
        <c:noMultiLvlLbl val="0"/>
      </c:catAx>
      <c:valAx>
        <c:axId val="75414848"/>
        <c:scaling>
          <c:orientation val="minMax"/>
        </c:scaling>
        <c:delete val="1"/>
        <c:axPos val="l"/>
        <c:numFmt formatCode="_(&quot;S/.&quot;* #,##0.00_);_(&quot;S/.&quot;* \(#,##0.00\);_(&quot;S/.&quot;* &quot;-&quot;??_);_(@_)" sourceLinked="1"/>
        <c:majorTickMark val="out"/>
        <c:minorTickMark val="none"/>
        <c:tickLblPos val="nextTo"/>
        <c:crossAx val="39827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4CC4AC-8A3D-41C4-9549-611C54337536}" type="doc">
      <dgm:prSet loTypeId="urn:microsoft.com/office/officeart/2005/8/layout/radial3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PE"/>
        </a:p>
      </dgm:t>
    </dgm:pt>
    <dgm:pt modelId="{9CB9680A-57B6-4147-AEC5-B85B2F29B38F}">
      <dgm:prSet phldrT="[Texto]"/>
      <dgm:spPr/>
      <dgm:t>
        <a:bodyPr/>
        <a:lstStyle/>
        <a:p>
          <a:r>
            <a:rPr lang="es-PE" dirty="0"/>
            <a:t>PNUME</a:t>
          </a:r>
        </a:p>
      </dgm:t>
    </dgm:pt>
    <dgm:pt modelId="{997CD11D-DA64-4293-A04E-817DBF5E35D6}" type="parTrans" cxnId="{5702AA78-D9AB-4232-950F-7B7D744E46E8}">
      <dgm:prSet/>
      <dgm:spPr/>
      <dgm:t>
        <a:bodyPr/>
        <a:lstStyle/>
        <a:p>
          <a:endParaRPr lang="es-PE"/>
        </a:p>
      </dgm:t>
    </dgm:pt>
    <dgm:pt modelId="{F43ADE0B-25F6-4F91-ADF0-D949CF3E3A5B}" type="sibTrans" cxnId="{5702AA78-D9AB-4232-950F-7B7D744E46E8}">
      <dgm:prSet/>
      <dgm:spPr/>
      <dgm:t>
        <a:bodyPr/>
        <a:lstStyle/>
        <a:p>
          <a:endParaRPr lang="es-PE"/>
        </a:p>
      </dgm:t>
    </dgm:pt>
    <dgm:pt modelId="{47DC9466-5D71-4FF2-8557-666F471D4FA9}">
      <dgm:prSet phldrT="[Texto]"/>
      <dgm:spPr/>
      <dgm:t>
        <a:bodyPr/>
        <a:lstStyle/>
        <a:p>
          <a:r>
            <a:rPr lang="es-ES" dirty="0">
              <a:effectLst/>
            </a:rPr>
            <a:t>MINISTERIO </a:t>
          </a:r>
        </a:p>
        <a:p>
          <a:r>
            <a:rPr lang="es-ES" dirty="0">
              <a:effectLst/>
            </a:rPr>
            <a:t>DEL</a:t>
          </a:r>
        </a:p>
        <a:p>
          <a:r>
            <a:rPr lang="es-ES" dirty="0">
              <a:effectLst/>
            </a:rPr>
            <a:t>INTERIOR</a:t>
          </a:r>
          <a:endParaRPr lang="es-PE" dirty="0"/>
        </a:p>
      </dgm:t>
    </dgm:pt>
    <dgm:pt modelId="{6772156B-630F-46D4-8634-6CEF13B0CC4A}" type="parTrans" cxnId="{73421127-CA55-4606-9871-D1A5A19AE237}">
      <dgm:prSet/>
      <dgm:spPr/>
      <dgm:t>
        <a:bodyPr/>
        <a:lstStyle/>
        <a:p>
          <a:endParaRPr lang="es-PE"/>
        </a:p>
      </dgm:t>
    </dgm:pt>
    <dgm:pt modelId="{BEE70B60-EAF0-4D4F-9FFA-B0022C904FAD}" type="sibTrans" cxnId="{73421127-CA55-4606-9871-D1A5A19AE237}">
      <dgm:prSet/>
      <dgm:spPr/>
      <dgm:t>
        <a:bodyPr/>
        <a:lstStyle/>
        <a:p>
          <a:endParaRPr lang="es-PE"/>
        </a:p>
      </dgm:t>
    </dgm:pt>
    <dgm:pt modelId="{A029C473-AD3B-4EFE-9B49-F3F7D150CD6D}">
      <dgm:prSet/>
      <dgm:spPr/>
      <dgm:t>
        <a:bodyPr/>
        <a:lstStyle/>
        <a:p>
          <a:r>
            <a:rPr lang="es-PE"/>
            <a:t>ESSALUD</a:t>
          </a:r>
          <a:endParaRPr lang="es-PE" dirty="0"/>
        </a:p>
      </dgm:t>
    </dgm:pt>
    <dgm:pt modelId="{9434367A-5C2C-486A-8E92-9B3FA62E72DB}" type="parTrans" cxnId="{60604484-9884-4CE0-8458-508E0E9BAFD1}">
      <dgm:prSet/>
      <dgm:spPr/>
      <dgm:t>
        <a:bodyPr/>
        <a:lstStyle/>
        <a:p>
          <a:endParaRPr lang="es-ES"/>
        </a:p>
      </dgm:t>
    </dgm:pt>
    <dgm:pt modelId="{16AF75E2-AABB-48C2-A969-FA6E9E2E7950}" type="sibTrans" cxnId="{60604484-9884-4CE0-8458-508E0E9BAFD1}">
      <dgm:prSet/>
      <dgm:spPr/>
      <dgm:t>
        <a:bodyPr/>
        <a:lstStyle/>
        <a:p>
          <a:endParaRPr lang="es-ES"/>
        </a:p>
      </dgm:t>
    </dgm:pt>
    <dgm:pt modelId="{0F64B2DA-FD50-4096-8187-E98097F40E0A}">
      <dgm:prSet phldrT="[Texto]"/>
      <dgm:spPr/>
      <dgm:t>
        <a:bodyPr/>
        <a:lstStyle/>
        <a:p>
          <a:r>
            <a:rPr lang="es-ES" dirty="0">
              <a:effectLst/>
            </a:rPr>
            <a:t>MINISTERIO </a:t>
          </a:r>
        </a:p>
        <a:p>
          <a:r>
            <a:rPr lang="es-ES" dirty="0">
              <a:effectLst/>
            </a:rPr>
            <a:t>DE  SALUD</a:t>
          </a:r>
          <a:endParaRPr lang="es-PE" dirty="0"/>
        </a:p>
      </dgm:t>
    </dgm:pt>
    <dgm:pt modelId="{A796698F-AF75-498C-B2F1-BAF68ED5F34A}" type="sibTrans" cxnId="{160B0D33-B0BB-4E6A-92BE-B854D9D238C4}">
      <dgm:prSet/>
      <dgm:spPr/>
      <dgm:t>
        <a:bodyPr/>
        <a:lstStyle/>
        <a:p>
          <a:endParaRPr lang="es-PE"/>
        </a:p>
      </dgm:t>
    </dgm:pt>
    <dgm:pt modelId="{B844819C-5657-4389-9B8E-8B350C7E107B}" type="parTrans" cxnId="{160B0D33-B0BB-4E6A-92BE-B854D9D238C4}">
      <dgm:prSet/>
      <dgm:spPr/>
      <dgm:t>
        <a:bodyPr/>
        <a:lstStyle/>
        <a:p>
          <a:endParaRPr lang="es-PE"/>
        </a:p>
      </dgm:t>
    </dgm:pt>
    <dgm:pt modelId="{F049CDD9-08EF-40FE-8628-B127F4FBD919}">
      <dgm:prSet phldrT="[Texto]"/>
      <dgm:spPr/>
      <dgm:t>
        <a:bodyPr/>
        <a:lstStyle/>
        <a:p>
          <a:r>
            <a:rPr lang="es-PE" dirty="0"/>
            <a:t>MINISTERIO DE DEFENSA</a:t>
          </a:r>
        </a:p>
      </dgm:t>
    </dgm:pt>
    <dgm:pt modelId="{25569271-2160-4BE3-BFE5-90E4784314A3}" type="sibTrans" cxnId="{D1082CCB-AB6B-43D3-AD3F-A8497DD20813}">
      <dgm:prSet/>
      <dgm:spPr/>
      <dgm:t>
        <a:bodyPr/>
        <a:lstStyle/>
        <a:p>
          <a:endParaRPr lang="es-PE"/>
        </a:p>
      </dgm:t>
    </dgm:pt>
    <dgm:pt modelId="{8EFE05E7-8E9F-44B1-9DE4-AA14CFD24BA2}" type="parTrans" cxnId="{D1082CCB-AB6B-43D3-AD3F-A8497DD20813}">
      <dgm:prSet/>
      <dgm:spPr/>
      <dgm:t>
        <a:bodyPr/>
        <a:lstStyle/>
        <a:p>
          <a:endParaRPr lang="es-PE"/>
        </a:p>
      </dgm:t>
    </dgm:pt>
    <dgm:pt modelId="{0C42223F-4693-4C42-92BE-5D16210BF215}" type="pres">
      <dgm:prSet presAssocID="{274CC4AC-8A3D-41C4-9549-611C54337536}" presName="composite" presStyleCnt="0">
        <dgm:presLayoutVars>
          <dgm:chMax val="1"/>
          <dgm:dir/>
          <dgm:resizeHandles val="exact"/>
        </dgm:presLayoutVars>
      </dgm:prSet>
      <dgm:spPr/>
    </dgm:pt>
    <dgm:pt modelId="{F9EA4771-B7B6-47B5-AD61-B68C91F4CF66}" type="pres">
      <dgm:prSet presAssocID="{274CC4AC-8A3D-41C4-9549-611C54337536}" presName="radial" presStyleCnt="0">
        <dgm:presLayoutVars>
          <dgm:animLvl val="ctr"/>
        </dgm:presLayoutVars>
      </dgm:prSet>
      <dgm:spPr/>
    </dgm:pt>
    <dgm:pt modelId="{E7D2F6C8-28D7-4DFF-B620-5F9C1EE14BFA}" type="pres">
      <dgm:prSet presAssocID="{9CB9680A-57B6-4147-AEC5-B85B2F29B38F}" presName="centerShape" presStyleLbl="vennNode1" presStyleIdx="0" presStyleCnt="5"/>
      <dgm:spPr/>
    </dgm:pt>
    <dgm:pt modelId="{829B6FE9-BE09-4F35-8138-27F18B0E7AF6}" type="pres">
      <dgm:prSet presAssocID="{F049CDD9-08EF-40FE-8628-B127F4FBD919}" presName="node" presStyleLbl="vennNode1" presStyleIdx="1" presStyleCnt="5">
        <dgm:presLayoutVars>
          <dgm:bulletEnabled val="1"/>
        </dgm:presLayoutVars>
      </dgm:prSet>
      <dgm:spPr/>
    </dgm:pt>
    <dgm:pt modelId="{77297D2F-9510-4FD1-BF3B-EE8A8EB69F7E}" type="pres">
      <dgm:prSet presAssocID="{47DC9466-5D71-4FF2-8557-666F471D4FA9}" presName="node" presStyleLbl="vennNode1" presStyleIdx="2" presStyleCnt="5">
        <dgm:presLayoutVars>
          <dgm:bulletEnabled val="1"/>
        </dgm:presLayoutVars>
      </dgm:prSet>
      <dgm:spPr/>
    </dgm:pt>
    <dgm:pt modelId="{508F89CB-8685-486B-A8E9-A03C5E1C4ED0}" type="pres">
      <dgm:prSet presAssocID="{A029C473-AD3B-4EFE-9B49-F3F7D150CD6D}" presName="node" presStyleLbl="vennNode1" presStyleIdx="3" presStyleCnt="5">
        <dgm:presLayoutVars>
          <dgm:bulletEnabled val="1"/>
        </dgm:presLayoutVars>
      </dgm:prSet>
      <dgm:spPr/>
    </dgm:pt>
    <dgm:pt modelId="{924B370C-9824-4CB6-987B-9B79C42D88D3}" type="pres">
      <dgm:prSet presAssocID="{0F64B2DA-FD50-4096-8187-E98097F40E0A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4BE708D5-AE96-48EF-8F7C-8046CC5F2B46}" type="presOf" srcId="{A029C473-AD3B-4EFE-9B49-F3F7D150CD6D}" destId="{508F89CB-8685-486B-A8E9-A03C5E1C4ED0}" srcOrd="0" destOrd="0" presId="urn:microsoft.com/office/officeart/2005/8/layout/radial3"/>
    <dgm:cxn modelId="{BCC8C26D-11C0-471B-8320-07F5EB9E55E4}" type="presOf" srcId="{0F64B2DA-FD50-4096-8187-E98097F40E0A}" destId="{924B370C-9824-4CB6-987B-9B79C42D88D3}" srcOrd="0" destOrd="0" presId="urn:microsoft.com/office/officeart/2005/8/layout/radial3"/>
    <dgm:cxn modelId="{6661AB3B-68BD-4394-9A96-34F0B6CE9B48}" type="presOf" srcId="{9CB9680A-57B6-4147-AEC5-B85B2F29B38F}" destId="{E7D2F6C8-28D7-4DFF-B620-5F9C1EE14BFA}" srcOrd="0" destOrd="0" presId="urn:microsoft.com/office/officeart/2005/8/layout/radial3"/>
    <dgm:cxn modelId="{160B0D33-B0BB-4E6A-92BE-B854D9D238C4}" srcId="{9CB9680A-57B6-4147-AEC5-B85B2F29B38F}" destId="{0F64B2DA-FD50-4096-8187-E98097F40E0A}" srcOrd="3" destOrd="0" parTransId="{B844819C-5657-4389-9B8E-8B350C7E107B}" sibTransId="{A796698F-AF75-498C-B2F1-BAF68ED5F34A}"/>
    <dgm:cxn modelId="{D1082CCB-AB6B-43D3-AD3F-A8497DD20813}" srcId="{9CB9680A-57B6-4147-AEC5-B85B2F29B38F}" destId="{F049CDD9-08EF-40FE-8628-B127F4FBD919}" srcOrd="0" destOrd="0" parTransId="{8EFE05E7-8E9F-44B1-9DE4-AA14CFD24BA2}" sibTransId="{25569271-2160-4BE3-BFE5-90E4784314A3}"/>
    <dgm:cxn modelId="{8633289B-F098-468E-8870-61CB75DE0937}" type="presOf" srcId="{47DC9466-5D71-4FF2-8557-666F471D4FA9}" destId="{77297D2F-9510-4FD1-BF3B-EE8A8EB69F7E}" srcOrd="0" destOrd="0" presId="urn:microsoft.com/office/officeart/2005/8/layout/radial3"/>
    <dgm:cxn modelId="{8946DE56-45AC-4779-AC26-FC0BD96384A0}" type="presOf" srcId="{F049CDD9-08EF-40FE-8628-B127F4FBD919}" destId="{829B6FE9-BE09-4F35-8138-27F18B0E7AF6}" srcOrd="0" destOrd="0" presId="urn:microsoft.com/office/officeart/2005/8/layout/radial3"/>
    <dgm:cxn modelId="{73421127-CA55-4606-9871-D1A5A19AE237}" srcId="{9CB9680A-57B6-4147-AEC5-B85B2F29B38F}" destId="{47DC9466-5D71-4FF2-8557-666F471D4FA9}" srcOrd="1" destOrd="0" parTransId="{6772156B-630F-46D4-8634-6CEF13B0CC4A}" sibTransId="{BEE70B60-EAF0-4D4F-9FFA-B0022C904FAD}"/>
    <dgm:cxn modelId="{43064DE7-551F-40FE-AEC8-EC4035A31F88}" type="presOf" srcId="{274CC4AC-8A3D-41C4-9549-611C54337536}" destId="{0C42223F-4693-4C42-92BE-5D16210BF215}" srcOrd="0" destOrd="0" presId="urn:microsoft.com/office/officeart/2005/8/layout/radial3"/>
    <dgm:cxn modelId="{5702AA78-D9AB-4232-950F-7B7D744E46E8}" srcId="{274CC4AC-8A3D-41C4-9549-611C54337536}" destId="{9CB9680A-57B6-4147-AEC5-B85B2F29B38F}" srcOrd="0" destOrd="0" parTransId="{997CD11D-DA64-4293-A04E-817DBF5E35D6}" sibTransId="{F43ADE0B-25F6-4F91-ADF0-D949CF3E3A5B}"/>
    <dgm:cxn modelId="{60604484-9884-4CE0-8458-508E0E9BAFD1}" srcId="{9CB9680A-57B6-4147-AEC5-B85B2F29B38F}" destId="{A029C473-AD3B-4EFE-9B49-F3F7D150CD6D}" srcOrd="2" destOrd="0" parTransId="{9434367A-5C2C-486A-8E92-9B3FA62E72DB}" sibTransId="{16AF75E2-AABB-48C2-A969-FA6E9E2E7950}"/>
    <dgm:cxn modelId="{0260EE9E-AEB3-48B7-8DA2-1BC8127BB7D0}" type="presParOf" srcId="{0C42223F-4693-4C42-92BE-5D16210BF215}" destId="{F9EA4771-B7B6-47B5-AD61-B68C91F4CF66}" srcOrd="0" destOrd="0" presId="urn:microsoft.com/office/officeart/2005/8/layout/radial3"/>
    <dgm:cxn modelId="{322ABB9D-0FCE-44FE-BF28-697E41F53943}" type="presParOf" srcId="{F9EA4771-B7B6-47B5-AD61-B68C91F4CF66}" destId="{E7D2F6C8-28D7-4DFF-B620-5F9C1EE14BFA}" srcOrd="0" destOrd="0" presId="urn:microsoft.com/office/officeart/2005/8/layout/radial3"/>
    <dgm:cxn modelId="{16CEDEDB-4737-4896-9EAE-E81D1B920F6D}" type="presParOf" srcId="{F9EA4771-B7B6-47B5-AD61-B68C91F4CF66}" destId="{829B6FE9-BE09-4F35-8138-27F18B0E7AF6}" srcOrd="1" destOrd="0" presId="urn:microsoft.com/office/officeart/2005/8/layout/radial3"/>
    <dgm:cxn modelId="{571D4DA2-DBF0-490A-A12B-0EC3CB06DEE6}" type="presParOf" srcId="{F9EA4771-B7B6-47B5-AD61-B68C91F4CF66}" destId="{77297D2F-9510-4FD1-BF3B-EE8A8EB69F7E}" srcOrd="2" destOrd="0" presId="urn:microsoft.com/office/officeart/2005/8/layout/radial3"/>
    <dgm:cxn modelId="{A8172036-2F3A-48D6-AD9B-E2A41E9CED36}" type="presParOf" srcId="{F9EA4771-B7B6-47B5-AD61-B68C91F4CF66}" destId="{508F89CB-8685-486B-A8E9-A03C5E1C4ED0}" srcOrd="3" destOrd="0" presId="urn:microsoft.com/office/officeart/2005/8/layout/radial3"/>
    <dgm:cxn modelId="{B1FE1C68-1FA6-486A-B829-5D79608DBC3B}" type="presParOf" srcId="{F9EA4771-B7B6-47B5-AD61-B68C91F4CF66}" destId="{924B370C-9824-4CB6-987B-9B79C42D88D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2F6C8-28D7-4DFF-B620-5F9C1EE14BFA}">
      <dsp:nvSpPr>
        <dsp:cNvPr id="0" name=""/>
        <dsp:cNvSpPr/>
      </dsp:nvSpPr>
      <dsp:spPr>
        <a:xfrm>
          <a:off x="2302287" y="1042147"/>
          <a:ext cx="2596225" cy="25962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/>
            <a:t>PNUME</a:t>
          </a:r>
        </a:p>
      </dsp:txBody>
      <dsp:txXfrm>
        <a:off x="2682495" y="1422355"/>
        <a:ext cx="1835809" cy="1835809"/>
      </dsp:txXfrm>
    </dsp:sp>
    <dsp:sp modelId="{829B6FE9-BE09-4F35-8138-27F18B0E7AF6}">
      <dsp:nvSpPr>
        <dsp:cNvPr id="0" name=""/>
        <dsp:cNvSpPr/>
      </dsp:nvSpPr>
      <dsp:spPr>
        <a:xfrm>
          <a:off x="2951343" y="463"/>
          <a:ext cx="1298112" cy="129811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400" kern="1200" dirty="0"/>
            <a:t>MINISTERIO DE DEFENSA</a:t>
          </a:r>
        </a:p>
      </dsp:txBody>
      <dsp:txXfrm>
        <a:off x="3141447" y="190567"/>
        <a:ext cx="917904" cy="917904"/>
      </dsp:txXfrm>
    </dsp:sp>
    <dsp:sp modelId="{77297D2F-9510-4FD1-BF3B-EE8A8EB69F7E}">
      <dsp:nvSpPr>
        <dsp:cNvPr id="0" name=""/>
        <dsp:cNvSpPr/>
      </dsp:nvSpPr>
      <dsp:spPr>
        <a:xfrm>
          <a:off x="4642083" y="1691203"/>
          <a:ext cx="1298112" cy="129811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effectLst/>
            </a:rPr>
            <a:t>MINISTERIO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effectLst/>
            </a:rPr>
            <a:t>DEL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effectLst/>
            </a:rPr>
            <a:t>INTERIOR</a:t>
          </a:r>
          <a:endParaRPr lang="es-PE" sz="1400" kern="1200" dirty="0"/>
        </a:p>
      </dsp:txBody>
      <dsp:txXfrm>
        <a:off x="4832187" y="1881307"/>
        <a:ext cx="917904" cy="917904"/>
      </dsp:txXfrm>
    </dsp:sp>
    <dsp:sp modelId="{508F89CB-8685-486B-A8E9-A03C5E1C4ED0}">
      <dsp:nvSpPr>
        <dsp:cNvPr id="0" name=""/>
        <dsp:cNvSpPr/>
      </dsp:nvSpPr>
      <dsp:spPr>
        <a:xfrm>
          <a:off x="2951343" y="3381943"/>
          <a:ext cx="1298112" cy="1298112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400" kern="1200"/>
            <a:t>ESSALUD</a:t>
          </a:r>
          <a:endParaRPr lang="es-PE" sz="1400" kern="1200" dirty="0"/>
        </a:p>
      </dsp:txBody>
      <dsp:txXfrm>
        <a:off x="3141447" y="3572047"/>
        <a:ext cx="917904" cy="917904"/>
      </dsp:txXfrm>
    </dsp:sp>
    <dsp:sp modelId="{924B370C-9824-4CB6-987B-9B79C42D88D3}">
      <dsp:nvSpPr>
        <dsp:cNvPr id="0" name=""/>
        <dsp:cNvSpPr/>
      </dsp:nvSpPr>
      <dsp:spPr>
        <a:xfrm>
          <a:off x="1260603" y="1691203"/>
          <a:ext cx="1298112" cy="1298112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effectLst/>
            </a:rPr>
            <a:t>MINISTERIO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effectLst/>
            </a:rPr>
            <a:t>DE  SALUD</a:t>
          </a:r>
          <a:endParaRPr lang="es-PE" sz="1400" kern="1200" dirty="0"/>
        </a:p>
      </dsp:txBody>
      <dsp:txXfrm>
        <a:off x="1450707" y="1881307"/>
        <a:ext cx="917904" cy="917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PE"/>
              <a:t>DIRECTIVA N°01-IETSI-ESSALUD-2017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9D96D-FA10-40AB-B05F-955466FE09A0}" type="datetimeFigureOut">
              <a:rPr lang="es-PE" smtClean="0"/>
              <a:t>07/03/2017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AE89E-1753-4BAF-8420-BE6DF7A9A23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8701576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PE"/>
              <a:t>DIRECTIVA N°01-IETSI-ESSALUD-2017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853EA-B592-4321-A564-2620CDBD98B1}" type="datetimeFigureOut">
              <a:rPr lang="es-PE" smtClean="0"/>
              <a:t>07/03/2017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590F8-EC06-4A00-80CA-DA2F93BB347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0273020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PE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1pPr>
            <a:lvl2pPr marL="685743" indent="-263747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054989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3pPr>
            <a:lvl4pPr marL="1476985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4pPr>
            <a:lvl5pPr marL="1898980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5pPr>
            <a:lvl6pPr marL="2320976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6pPr>
            <a:lvl7pPr marL="2742971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7pPr>
            <a:lvl8pPr marL="3164967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8pPr>
            <a:lvl9pPr marL="3586963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C31E997-45E9-4D8B-8C10-7CD24E352BBA}" type="slidenum">
              <a:rPr lang="es-ES" sz="1100"/>
              <a:pPr eaLnBrk="1" hangingPunct="1"/>
              <a:t>6</a:t>
            </a:fld>
            <a:endParaRPr lang="es-ES" sz="11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PE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1pPr>
            <a:lvl2pPr marL="685743" indent="-263747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2pPr>
            <a:lvl3pPr marL="1054989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3pPr>
            <a:lvl4pPr marL="1476985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4pPr>
            <a:lvl5pPr marL="1898980" indent="-210998" eaLnBrk="0" hangingPunct="0">
              <a:defRPr sz="2600">
                <a:solidFill>
                  <a:schemeClr val="tx1"/>
                </a:solidFill>
                <a:latin typeface="Times New Roman" pitchFamily="18" charset="0"/>
              </a:defRPr>
            </a:lvl5pPr>
            <a:lvl6pPr marL="2320976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6pPr>
            <a:lvl7pPr marL="2742971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7pPr>
            <a:lvl8pPr marL="3164967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8pPr>
            <a:lvl9pPr marL="3586963" indent="-21099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1B88E1B-15B8-4B5F-91ED-6EC3E59FEB59}" type="slidenum">
              <a:rPr lang="es-ES" sz="1100"/>
              <a:pPr eaLnBrk="1" hangingPunct="1"/>
              <a:t>7</a:t>
            </a:fld>
            <a:endParaRPr lang="es-ES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LANTILLAS PPT FINALES CON NUEVO LOGO-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55976" y="3789040"/>
            <a:ext cx="3744416" cy="1154559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55976" y="5085184"/>
            <a:ext cx="3744416" cy="72008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3968" y="5085184"/>
            <a:ext cx="0" cy="7200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41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80312" y="1268760"/>
            <a:ext cx="576064" cy="4857403"/>
          </a:xfrm>
        </p:spPr>
        <p:txBody>
          <a:bodyPr vert="eaVert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80112" y="1268760"/>
            <a:ext cx="1656184" cy="485740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6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/>
              <a:t>21/02/2017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1469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/>
              <a:t>21/02/2017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3232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LANTILLAS PPT FINALES CON NUEVO LOGO-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55976" y="3789040"/>
            <a:ext cx="3744416" cy="1154559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55976" y="5085184"/>
            <a:ext cx="3744416" cy="72008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3968" y="5085184"/>
            <a:ext cx="0" cy="7200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213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636912"/>
            <a:ext cx="6048672" cy="576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3429000"/>
            <a:ext cx="6048672" cy="1872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82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2564904"/>
            <a:ext cx="6624736" cy="36004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835696" y="2996952"/>
            <a:ext cx="3164160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52256" y="2996952"/>
            <a:ext cx="3308176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47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67744" y="2636912"/>
            <a:ext cx="2808312" cy="72008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267744" y="3428999"/>
            <a:ext cx="2733700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48064" y="2636912"/>
            <a:ext cx="2808312" cy="71177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49081" y="3428999"/>
            <a:ext cx="2807295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35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420888"/>
            <a:ext cx="3960440" cy="1584176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803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437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1" y="2780928"/>
            <a:ext cx="2880320" cy="74240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6016" y="2564905"/>
            <a:ext cx="3970784" cy="345638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91680" y="3645025"/>
            <a:ext cx="2880320" cy="23762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2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636912"/>
            <a:ext cx="6048672" cy="576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3429000"/>
            <a:ext cx="6048672" cy="1872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510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47864" y="5301208"/>
            <a:ext cx="4464496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347864" y="1844824"/>
            <a:ext cx="4464496" cy="3384375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347864" y="5805264"/>
            <a:ext cx="4464496" cy="36591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15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2492896"/>
            <a:ext cx="6429400" cy="58092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67744" y="3212976"/>
            <a:ext cx="6419056" cy="291318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02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80312" y="1268760"/>
            <a:ext cx="576064" cy="4857403"/>
          </a:xfrm>
        </p:spPr>
        <p:txBody>
          <a:bodyPr vert="eaVert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80112" y="1268760"/>
            <a:ext cx="1656184" cy="485740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1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2564904"/>
            <a:ext cx="6624736" cy="36004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835696" y="2996952"/>
            <a:ext cx="3164160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52256" y="2996952"/>
            <a:ext cx="3308176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8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67744" y="2636912"/>
            <a:ext cx="2808312" cy="72008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267744" y="3428999"/>
            <a:ext cx="2733700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48064" y="2636912"/>
            <a:ext cx="2808312" cy="71177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49081" y="3428999"/>
            <a:ext cx="2807295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4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420888"/>
            <a:ext cx="3960440" cy="1584176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06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5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1" y="2780928"/>
            <a:ext cx="2880320" cy="74240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6016" y="2564905"/>
            <a:ext cx="3970784" cy="345638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91680" y="3645025"/>
            <a:ext cx="2880320" cy="23762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08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47864" y="5301208"/>
            <a:ext cx="4464496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347864" y="1844824"/>
            <a:ext cx="4464496" cy="3384375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347864" y="5805264"/>
            <a:ext cx="4464496" cy="36591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1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2492896"/>
            <a:ext cx="6429400" cy="58092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67744" y="3212976"/>
            <a:ext cx="6419056" cy="291318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S PPT FINALES CON NUEVO LOGO-04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627784" y="2636912"/>
            <a:ext cx="606936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627784" y="3356992"/>
            <a:ext cx="6059016" cy="276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15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62" r:id="rId11"/>
    <p:sldLayoutId id="214748366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S PPT FINALES CON NUEVO LOGO-0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627784" y="2636912"/>
            <a:ext cx="606936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627784" y="3356992"/>
            <a:ext cx="6059016" cy="276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07/03/2017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09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749022"/>
            <a:ext cx="7772400" cy="1737324"/>
          </a:xfrm>
        </p:spPr>
        <p:txBody>
          <a:bodyPr>
            <a:noAutofit/>
          </a:bodyPr>
          <a:lstStyle/>
          <a:p>
            <a:r>
              <a:rPr lang="es-PE" sz="4400" dirty="0"/>
              <a:t>Marco Normativo de Uso de Medicamentos y Comité </a:t>
            </a:r>
            <a:r>
              <a:rPr lang="es-PE" sz="4400" dirty="0" err="1"/>
              <a:t>Farmacoterapéutico</a:t>
            </a:r>
            <a:endParaRPr lang="es-PE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4867419"/>
            <a:ext cx="3329747" cy="936104"/>
          </a:xfrm>
        </p:spPr>
        <p:txBody>
          <a:bodyPr>
            <a:noAutofit/>
          </a:bodyPr>
          <a:lstStyle/>
          <a:p>
            <a:endParaRPr lang="es-PE" sz="1800" dirty="0">
              <a:latin typeface="Arial" pitchFamily="34" charset="0"/>
              <a:cs typeface="Arial" pitchFamily="34" charset="0"/>
            </a:endParaRPr>
          </a:p>
          <a:p>
            <a:r>
              <a:rPr lang="es-PE" sz="1800" dirty="0">
                <a:latin typeface="Arial" pitchFamily="34" charset="0"/>
                <a:cs typeface="Arial" pitchFamily="34" charset="0"/>
              </a:rPr>
              <a:t>Dra. Maribel M. Castro Reyes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445363" y="5085184"/>
            <a:ext cx="42310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400" dirty="0">
                <a:latin typeface="Arial" pitchFamily="34" charset="0"/>
                <a:cs typeface="Arial" pitchFamily="34" charset="0"/>
              </a:rPr>
              <a:t>Subgerente de la Subdirección de Evaluación de Productos Farmacéuticos de la Dirección de  Evaluación de Tecnologías Sanitarias.</a:t>
            </a:r>
          </a:p>
        </p:txBody>
      </p:sp>
    </p:spTree>
    <p:extLst>
      <p:ext uri="{BB962C8B-B14F-4D97-AF65-F5344CB8AC3E}">
        <p14:creationId xmlns:p14="http://schemas.microsoft.com/office/powerpoint/2010/main" val="561745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204864"/>
            <a:ext cx="6984776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800" b="1" dirty="0"/>
              <a:t>V. ÁMBITO DE APLICACIÓN </a:t>
            </a:r>
          </a:p>
          <a:p>
            <a:pPr marL="0" indent="0" algn="just">
              <a:buNone/>
            </a:pPr>
            <a:r>
              <a:rPr lang="es-PE" sz="2000" i="1" dirty="0"/>
              <a:t>Es </a:t>
            </a:r>
            <a:r>
              <a:rPr lang="es-PE" sz="2000" b="1" i="1" dirty="0"/>
              <a:t>de </a:t>
            </a:r>
            <a:r>
              <a:rPr lang="es-PE" sz="2000" b="1" i="1" u="sng" dirty="0"/>
              <a:t>aplicación obligatoria</a:t>
            </a:r>
            <a:r>
              <a:rPr lang="es-PE" sz="2000" b="1" i="1" dirty="0"/>
              <a:t> en todos los establecimientos de salud a nivel nacional</a:t>
            </a:r>
            <a:r>
              <a:rPr lang="es-PE" sz="2000" i="1" dirty="0"/>
              <a:t> (Ministerio de Salud y sus organismos públicos, </a:t>
            </a:r>
            <a:r>
              <a:rPr lang="es-PE" sz="2000" b="1" i="1" u="sng" dirty="0"/>
              <a:t>Seguro Social de Salud (</a:t>
            </a:r>
            <a:r>
              <a:rPr lang="es-PE" sz="2000" b="1" i="1" u="sng" dirty="0" err="1"/>
              <a:t>EsSalud</a:t>
            </a:r>
            <a:r>
              <a:rPr lang="es-PE" sz="2000" b="1" i="1" u="sng" dirty="0"/>
              <a:t>)</a:t>
            </a:r>
            <a:r>
              <a:rPr lang="es-PE" sz="2000" i="1" dirty="0"/>
              <a:t>, Sanidades de las Fuerzas Armadas y de la Policía Nacional del Perú, Gobiernos Regionales, Gobiernos Locales, y los establecimientos de salud privados según la categoría y el nivel de atención que les corresponda).</a:t>
            </a:r>
            <a:endParaRPr lang="es-PE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691680" y="404664"/>
            <a:ext cx="6264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u="sng" dirty="0"/>
              <a:t>PETITORIO NACIONAL UNICO DE MEDICAMENTOS ESENCIALES</a:t>
            </a:r>
          </a:p>
          <a:p>
            <a:pPr algn="ctr"/>
            <a:r>
              <a:rPr lang="es-PE" sz="2000" i="1" dirty="0"/>
              <a:t>RM N° 399-2015/MINSA</a:t>
            </a:r>
          </a:p>
        </p:txBody>
      </p:sp>
    </p:spTree>
    <p:extLst>
      <p:ext uri="{BB962C8B-B14F-4D97-AF65-F5344CB8AC3E}">
        <p14:creationId xmlns:p14="http://schemas.microsoft.com/office/powerpoint/2010/main" val="478210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76013502"/>
              </p:ext>
            </p:extLst>
          </p:nvPr>
        </p:nvGraphicFramePr>
        <p:xfrm>
          <a:off x="1043608" y="2046332"/>
          <a:ext cx="72008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691680" y="476672"/>
            <a:ext cx="6264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u="sng" dirty="0"/>
              <a:t>PETITORIO NACIONAL UNICO DE MEDICAMENTOS ESENCIALES</a:t>
            </a:r>
          </a:p>
          <a:p>
            <a:pPr algn="ctr"/>
            <a:r>
              <a:rPr lang="es-PE" i="1" dirty="0"/>
              <a:t>RM N° 399-2015/MINSA</a:t>
            </a:r>
          </a:p>
        </p:txBody>
      </p:sp>
    </p:spTree>
    <p:extLst>
      <p:ext uri="{BB962C8B-B14F-4D97-AF65-F5344CB8AC3E}">
        <p14:creationId xmlns:p14="http://schemas.microsoft.com/office/powerpoint/2010/main" val="342707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7D2F6C8-28D7-4DFF-B620-5F9C1EE14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29B6FE9-BE09-4F35-8138-27F18B0E7A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7297D2F-9510-4FD1-BF3B-EE8A8EB69F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8F89CB-8685-486B-A8E9-A03C5E1C4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4B370C-9824-4CB6-987B-9B79C42D88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204864"/>
            <a:ext cx="7416824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400" b="1" dirty="0"/>
              <a:t>VII. RESPONSABILIDADES </a:t>
            </a:r>
          </a:p>
          <a:p>
            <a:pPr marL="0" indent="0">
              <a:buNone/>
            </a:pPr>
            <a:r>
              <a:rPr lang="es-PE" sz="1800" i="1" dirty="0"/>
              <a:t>7.3. NIVEL LOCAL</a:t>
            </a:r>
            <a:endParaRPr lang="es-PE" sz="1800" dirty="0"/>
          </a:p>
          <a:p>
            <a:pPr marL="0" indent="0" algn="just">
              <a:buNone/>
            </a:pPr>
            <a:r>
              <a:rPr lang="es-PE" sz="1800" dirty="0"/>
              <a:t>7.3.1. </a:t>
            </a:r>
            <a:r>
              <a:rPr lang="es-PE" sz="1800" b="1" dirty="0"/>
              <a:t>Los establecimientos de salud del sector público a nivel nacional, incluyendo</a:t>
            </a:r>
            <a:r>
              <a:rPr lang="es-PE" sz="1800" dirty="0"/>
              <a:t> los del Ministerio de Salud y sus organismos públicos, </a:t>
            </a:r>
            <a:r>
              <a:rPr lang="es-PE" sz="1800" b="1" dirty="0" err="1"/>
              <a:t>EsSalud</a:t>
            </a:r>
            <a:r>
              <a:rPr lang="es-PE" sz="1800" dirty="0"/>
              <a:t>, Sanidades de las Fuerzas Armadas y de la Policía Nacional del Perú, Gobiernos Regionales, Gobiernos Locales, así como los establecimientos privados, en el marco de la Ley Marco de Aseguramiento en Salud y las Estrategias Sanitarias Nacionales y/o intervenciones sanitarias del Ministerio de Salud, </a:t>
            </a:r>
            <a:r>
              <a:rPr lang="es-PE" sz="1800" b="1" u="sng" dirty="0"/>
              <a:t>son responsables de utilizar y asegurar la disponibilidad de los medicamentos en virtud del Petitorio Nacional Único de Medicamentos Esenciales para el Sector Salud, </a:t>
            </a:r>
            <a:r>
              <a:rPr lang="es-PE" sz="1800" dirty="0"/>
              <a:t>según corresponda a su categoría y nivel de atención.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1691680" y="404664"/>
            <a:ext cx="6264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u="sng" dirty="0"/>
              <a:t>PETITORIO NACIONAL UNICO DE MEDICAMENTOS ESENCIALES</a:t>
            </a:r>
          </a:p>
          <a:p>
            <a:pPr algn="ctr"/>
            <a:r>
              <a:rPr lang="es-PE" sz="2000" i="1" dirty="0"/>
              <a:t>RM N° 399-2015/MINSA</a:t>
            </a:r>
          </a:p>
        </p:txBody>
      </p:sp>
    </p:spTree>
    <p:extLst>
      <p:ext uri="{BB962C8B-B14F-4D97-AF65-F5344CB8AC3E}">
        <p14:creationId xmlns:p14="http://schemas.microsoft.com/office/powerpoint/2010/main" val="82512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00808"/>
            <a:ext cx="8136904" cy="4464496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PE" sz="2000" dirty="0"/>
              <a:t>Oficio N° 2073-2013-DIGEMID DG-DAUM-URM/MINSA, 04 de setiembre del 2013, ANM se dirige a la GCPS:</a:t>
            </a:r>
          </a:p>
          <a:p>
            <a:pPr marL="114300" indent="0" algn="just">
              <a:buNone/>
            </a:pPr>
            <a:endParaRPr lang="es-PE" sz="2000" dirty="0"/>
          </a:p>
          <a:p>
            <a:pPr marL="114300" indent="0" algn="just">
              <a:buNone/>
            </a:pPr>
            <a:r>
              <a:rPr lang="es-PE" sz="2000" u="sng" dirty="0"/>
              <a:t>Selección de los medicamentos incluidos en PNUME </a:t>
            </a:r>
            <a:r>
              <a:rPr lang="es-PE" sz="2000" dirty="0"/>
              <a:t>;criterios de necesidad, eficacia, seguridad y costo-efectividad y necesarios y más convenientes para enfrentar los problemas de salud prevalentes de nuestra población. </a:t>
            </a:r>
          </a:p>
          <a:p>
            <a:pPr marL="114300" indent="0" algn="just">
              <a:buNone/>
            </a:pPr>
            <a:r>
              <a:rPr lang="es-PE" sz="2000" u="sng" dirty="0"/>
              <a:t>En caso de condiciones especiales </a:t>
            </a:r>
            <a:r>
              <a:rPr lang="es-PE" sz="2000" dirty="0"/>
              <a:t>que requieren la utilización de medicamentos no considerados en el PNUME, estos deberán </a:t>
            </a:r>
            <a:r>
              <a:rPr lang="es-PE" sz="2000" u="sng" dirty="0"/>
              <a:t>enmarcarse en el proceso establecido en la Resolución Ministerial N° 540-2011/MINSA</a:t>
            </a:r>
            <a:r>
              <a:rPr lang="es-PE" sz="2000" dirty="0"/>
              <a:t>, que aprueba la Norma Técnica de Salud para la utilización de medicamentos no considerados en el PNUME.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63688" y="404664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s-PE" sz="2400" b="1" u="sng" dirty="0"/>
              <a:t>Armonización del Petitorio Farmacológico de ESSALUD al PNUME vigente</a:t>
            </a:r>
          </a:p>
        </p:txBody>
      </p:sp>
    </p:spTree>
    <p:extLst>
      <p:ext uri="{BB962C8B-B14F-4D97-AF65-F5344CB8AC3E}">
        <p14:creationId xmlns:p14="http://schemas.microsoft.com/office/powerpoint/2010/main" val="3249763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00808"/>
            <a:ext cx="8136904" cy="4464496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PE" sz="2000" dirty="0"/>
              <a:t>Carta N° 443-OCAJ-ESSALUD-2015, 20 de febrero del 2015, OCAJ ante el escenario de aprobar un Petitorio Farmacológico </a:t>
            </a:r>
            <a:r>
              <a:rPr lang="es-PE" sz="2000" dirty="0"/>
              <a:t>institucional actualizado</a:t>
            </a:r>
            <a:r>
              <a:rPr lang="es-PE" sz="2000" dirty="0"/>
              <a:t>, indica lo siguiente:</a:t>
            </a:r>
          </a:p>
          <a:p>
            <a:pPr marL="114300" indent="0" algn="just">
              <a:buNone/>
            </a:pPr>
            <a:endParaRPr lang="es-PE" sz="2000" dirty="0"/>
          </a:p>
          <a:p>
            <a:pPr marL="114300" indent="0" algn="just">
              <a:buNone/>
            </a:pPr>
            <a:r>
              <a:rPr lang="es-PE" sz="2000" dirty="0"/>
              <a:t>b.1 Para la aprobación de un nuevo PFE debe considerarse lo dispuesto en el documento técnico denominado PNUME aprobado por RM N° 599-2012-MINSA.</a:t>
            </a:r>
          </a:p>
          <a:p>
            <a:pPr marL="114300" indent="0" algn="just">
              <a:buNone/>
            </a:pPr>
            <a:endParaRPr lang="es-PE" sz="2000" dirty="0"/>
          </a:p>
          <a:p>
            <a:pPr marL="114300" indent="0" algn="just">
              <a:buNone/>
            </a:pPr>
            <a:r>
              <a:rPr lang="es-PE" sz="2000" dirty="0"/>
              <a:t>b.2 Los medicamentos que se encuentran fuera del PNUME, considerados en el PFE que se propone, deben seguir el procedimiento establecido en la NTS N° 091-MINSA/DIGEMID-V.01, para la Utilización de Medicamentos No Considerados en el PNUME, aprobada por RM N° 540-2011-MINSA.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63688" y="404664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s-PE" sz="2400" b="1" u="sng" dirty="0"/>
              <a:t>Armonización del Petitorio Farmacológico de ESSALUD al PNUME vigente</a:t>
            </a:r>
          </a:p>
        </p:txBody>
      </p:sp>
    </p:spTree>
    <p:extLst>
      <p:ext uri="{BB962C8B-B14F-4D97-AF65-F5344CB8AC3E}">
        <p14:creationId xmlns:p14="http://schemas.microsoft.com/office/powerpoint/2010/main" val="2073071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924944"/>
            <a:ext cx="7416824" cy="2808312"/>
          </a:xfrm>
        </p:spPr>
        <p:txBody>
          <a:bodyPr>
            <a:normAutofit/>
          </a:bodyPr>
          <a:lstStyle/>
          <a:p>
            <a:pPr algn="just"/>
            <a:r>
              <a:rPr lang="es-PE" sz="2000" dirty="0"/>
              <a:t>Contribuye al acceso a medicamentos no considerados en el PNUME,  y que por su uso o necesidad particular son necesarios. </a:t>
            </a:r>
          </a:p>
          <a:p>
            <a:pPr algn="just"/>
            <a:r>
              <a:rPr lang="es-PE" sz="2000" dirty="0"/>
              <a:t>Además asegura que el uso de los mismos sean utilizados racionalmente.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63688" y="476672"/>
            <a:ext cx="66967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b="1" u="sng" dirty="0"/>
              <a:t>Norma Técnica de Salud para la Utilización de Medicamentos No Considerados en el Petitorio Nacional Único de Medicamentos Esenciales</a:t>
            </a:r>
          </a:p>
          <a:p>
            <a:pPr algn="ctr"/>
            <a:r>
              <a:rPr lang="es-PE" i="1" dirty="0"/>
              <a:t>RM N° 540-2011/MINSA</a:t>
            </a:r>
          </a:p>
        </p:txBody>
      </p:sp>
    </p:spTree>
    <p:extLst>
      <p:ext uri="{BB962C8B-B14F-4D97-AF65-F5344CB8AC3E}">
        <p14:creationId xmlns:p14="http://schemas.microsoft.com/office/powerpoint/2010/main" val="2671839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980728"/>
            <a:ext cx="7704856" cy="2376264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es-ES_tradnl" sz="2400" b="1" u="sng" dirty="0">
                <a:cs typeface="Times New Roman" pitchFamily="18" charset="0"/>
              </a:rPr>
              <a:t>Conformación</a:t>
            </a:r>
            <a:r>
              <a:rPr lang="es-ES" sz="2400" b="1" u="sng" dirty="0">
                <a:cs typeface="Times New Roman" pitchFamily="18" charset="0"/>
              </a:rPr>
              <a:t> de los Comités</a:t>
            </a:r>
            <a:r>
              <a:rPr lang="es-ES_tradnl" sz="2400" b="1" u="sng" dirty="0">
                <a:cs typeface="Times New Roman" pitchFamily="18" charset="0"/>
              </a:rPr>
              <a:t> </a:t>
            </a:r>
            <a:r>
              <a:rPr lang="es-ES" sz="2400" b="1" u="sng" dirty="0">
                <a:cs typeface="Times New Roman" pitchFamily="18" charset="0"/>
              </a:rPr>
              <a:t>Farmacológicos</a:t>
            </a:r>
            <a:r>
              <a:rPr lang="es-ES_tradnl" sz="2400" b="1" u="sng" dirty="0">
                <a:cs typeface="Times New Roman" pitchFamily="18" charset="0"/>
              </a:rPr>
              <a:t> a nivel nacional </a:t>
            </a:r>
          </a:p>
          <a:p>
            <a:pPr>
              <a:buFont typeface="Wingdings" pitchFamily="2" charset="2"/>
              <a:buNone/>
            </a:pPr>
            <a:r>
              <a:rPr lang="es-ES_tradnl" sz="1800" i="1" dirty="0">
                <a:cs typeface="Times New Roman" pitchFamily="18" charset="0"/>
              </a:rPr>
              <a:t>	</a:t>
            </a:r>
            <a:r>
              <a:rPr lang="es-ES_tradnl" i="1" dirty="0">
                <a:cs typeface="Times New Roman" pitchFamily="18" charset="0"/>
              </a:rPr>
              <a:t>(R.M. 614-99-SA/DM)</a:t>
            </a:r>
          </a:p>
          <a:p>
            <a:r>
              <a:rPr lang="es-ES_tradnl" sz="1800" dirty="0">
                <a:cs typeface="Times New Roman" pitchFamily="18" charset="0"/>
              </a:rPr>
              <a:t>Primera norma legal que constituyó la conformación de Comités Farmacológicos a nivel nacional.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83568" y="2996952"/>
            <a:ext cx="799358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2400" dirty="0">
              <a:cs typeface="Times New Roman" pitchFamily="18" charset="0"/>
            </a:endParaRPr>
          </a:p>
          <a:p>
            <a:r>
              <a:rPr lang="es-ES_tradnl" sz="2400" b="1" u="sng" dirty="0">
                <a:cs typeface="Times New Roman" pitchFamily="18" charset="0"/>
              </a:rPr>
              <a:t>Norma Técnica de Salud para la Organización y   Funcionamiento de los Comités Farmacoterapéuticos a nivel nacional.</a:t>
            </a:r>
          </a:p>
          <a:p>
            <a:r>
              <a:rPr lang="es-ES_tradnl" sz="1600" i="1" dirty="0">
                <a:cs typeface="Times New Roman" pitchFamily="18" charset="0"/>
              </a:rPr>
              <a:t>(RM N° 829-2010/MINSA)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>
                <a:cs typeface="Times New Roman" pitchFamily="18" charset="0"/>
              </a:rPr>
              <a:t>Norma la conformación de los Comités Farmacoterapéuticos, incluyendo a ESSALUD.</a:t>
            </a:r>
          </a:p>
        </p:txBody>
      </p:sp>
    </p:spTree>
    <p:extLst>
      <p:ext uri="{BB962C8B-B14F-4D97-AF65-F5344CB8AC3E}">
        <p14:creationId xmlns:p14="http://schemas.microsoft.com/office/powerpoint/2010/main" val="171038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7624" y="2132856"/>
            <a:ext cx="7056784" cy="3384376"/>
          </a:xfrm>
        </p:spPr>
        <p:txBody>
          <a:bodyPr/>
          <a:lstStyle/>
          <a:p>
            <a:pPr lvl="0" algn="just"/>
            <a:r>
              <a:rPr lang="es-ES" b="1" dirty="0"/>
              <a:t>OBJETIVO</a:t>
            </a:r>
            <a:endParaRPr lang="es-PE" dirty="0"/>
          </a:p>
          <a:p>
            <a:pPr marL="0" indent="0" algn="just">
              <a:buNone/>
            </a:pPr>
            <a:r>
              <a:rPr lang="es-ES" dirty="0"/>
              <a:t>Establecer la conformación, facultades y responsabilidades de los Comités Farmacoterapéuticos en los órganos desconcentrados, </a:t>
            </a:r>
            <a:r>
              <a:rPr lang="es-PE" dirty="0"/>
              <a:t>órganos prestadores nacionales y establecimientos de salud </a:t>
            </a:r>
            <a:r>
              <a:rPr lang="es-ES" dirty="0"/>
              <a:t>de EsSalud a nivel nacional</a:t>
            </a:r>
          </a:p>
          <a:p>
            <a:pPr marL="0" indent="0" algn="just">
              <a:buNone/>
            </a:pPr>
            <a:endParaRPr lang="es-ES" dirty="0"/>
          </a:p>
          <a:p>
            <a:pPr algn="just"/>
            <a:r>
              <a:rPr lang="es-ES" dirty="0"/>
              <a:t>RM N° 829-2010/MINSA, 27 de octubre del 2010, aprueba la NTS N° 086-MINSA/DIGEMID V.01 para la organización y funcionamiento de los Comités Farmacoterapéuticos a nivel nacional.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43033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2132856"/>
            <a:ext cx="7992888" cy="3384376"/>
          </a:xfrm>
        </p:spPr>
        <p:txBody>
          <a:bodyPr/>
          <a:lstStyle/>
          <a:p>
            <a:pPr lvl="0"/>
            <a:r>
              <a:rPr lang="es-ES" dirty="0"/>
              <a:t>Los CFT son instancias técnicas de carácter permanente y obligatorio y que se encargan de promover la racionalidad del uso de los productos farmacéuticos y deben ser considerados dentro de la estructura funcional de las órganos desconcentrados, órganos prestadores nacionales y establecimientos de salud según corresponda, dependiendo directamente de las gerencias, direcciones o su equivalente en autoridad en los </a:t>
            </a:r>
            <a:r>
              <a:rPr lang="es-ES" dirty="0" err="1"/>
              <a:t>ee.ss</a:t>
            </a:r>
            <a:r>
              <a:rPr lang="es-ES" dirty="0"/>
              <a:t>.</a:t>
            </a:r>
          </a:p>
          <a:p>
            <a:pPr lvl="0"/>
            <a:r>
              <a:rPr lang="es-ES" dirty="0"/>
              <a:t>Se conformará obligatoriamente un CFT en: </a:t>
            </a:r>
            <a:endParaRPr lang="es-PE" dirty="0"/>
          </a:p>
          <a:p>
            <a:pPr lvl="1"/>
            <a:r>
              <a:rPr lang="es-ES" dirty="0"/>
              <a:t>Órganos desconcentrados: Gerencias de Redes Asistenciales.</a:t>
            </a:r>
            <a:endParaRPr lang="es-PE" dirty="0"/>
          </a:p>
          <a:p>
            <a:pPr lvl="1"/>
            <a:r>
              <a:rPr lang="es-ES" dirty="0"/>
              <a:t>Órganos prestadores nacionales: Instituto Nacional Cardiovascular, Hospitales Nacionales y Centro Nacional de Salud Renal.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955468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7624" y="2132856"/>
            <a:ext cx="7056784" cy="3384376"/>
          </a:xfrm>
        </p:spPr>
        <p:txBody>
          <a:bodyPr/>
          <a:lstStyle/>
          <a:p>
            <a:pPr algn="just"/>
            <a:r>
              <a:rPr lang="es-ES" dirty="0"/>
              <a:t>Los establecimientos de salud a partir del nivel II conformarán progresivamente los Comités Farmacoterapéuticos de acuerdo a su necesidad prestacional y disponibilidad de recursos.</a:t>
            </a:r>
          </a:p>
          <a:p>
            <a:pPr marL="0" indent="0" algn="just">
              <a:buNone/>
            </a:pPr>
            <a:endParaRPr lang="es-PE" dirty="0"/>
          </a:p>
          <a:p>
            <a:pPr algn="just"/>
            <a:r>
              <a:rPr lang="es-ES" dirty="0"/>
              <a:t>Los Comités Farmacoterapéuticos de establecimientos de salud dependen jerárquicamente de los Comités Farmacoterapéuticos de las Redes Asistenciales correspondientes.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4575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480720" cy="792088"/>
          </a:xfrm>
        </p:spPr>
        <p:txBody>
          <a:bodyPr>
            <a:noAutofit/>
          </a:bodyPr>
          <a:lstStyle/>
          <a:p>
            <a:pPr algn="ctr"/>
            <a:r>
              <a:rPr lang="es-PE" sz="2800" b="1" dirty="0"/>
              <a:t>PROBLEMÁTICA EN EL USO DE MEDICAMENTOS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83568" y="1988840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PE" sz="2400" dirty="0"/>
              <a:t>Inequidad en el acceso a medicamentos.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PE" sz="2400" dirty="0"/>
              <a:t>Incremento en el precio de medicamentos; el precio es regulado por la ley de la oferta y demanda.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PE" sz="2400" dirty="0"/>
              <a:t>Patentes en medicamentos nuevos, por lo tanto, costosos.</a:t>
            </a:r>
          </a:p>
          <a:p>
            <a:pPr marL="285750" indent="-285750">
              <a:buFont typeface="Arial" pitchFamily="34" charset="0"/>
              <a:buChar char="•"/>
            </a:pP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33623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420888"/>
            <a:ext cx="8100392" cy="19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23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7624" y="2132856"/>
            <a:ext cx="7056784" cy="3816424"/>
          </a:xfrm>
        </p:spPr>
        <p:txBody>
          <a:bodyPr>
            <a:normAutofit/>
          </a:bodyPr>
          <a:lstStyle/>
          <a:p>
            <a:pPr algn="just"/>
            <a:r>
              <a:rPr lang="es-PE" sz="1800" dirty="0"/>
              <a:t>Funciones:</a:t>
            </a:r>
          </a:p>
          <a:p>
            <a:pPr lvl="1" algn="just"/>
            <a:r>
              <a:rPr lang="es-ES" dirty="0"/>
              <a:t>Promover y supervisar el uso racional de productos farmacéuticos, priorizando la utilización de aquellos listados en el Petitorio Farmacológico de </a:t>
            </a:r>
            <a:r>
              <a:rPr lang="es-ES" dirty="0" err="1"/>
              <a:t>Essalud</a:t>
            </a:r>
            <a:r>
              <a:rPr lang="es-ES" dirty="0"/>
              <a:t>.</a:t>
            </a:r>
            <a:endParaRPr lang="es-PE" dirty="0"/>
          </a:p>
          <a:p>
            <a:pPr lvl="1" algn="just"/>
            <a:r>
              <a:rPr lang="es-ES" dirty="0"/>
              <a:t>Recoger y evaluar las solicitudes presentadas por los médicos asistenciales en forma de pregunta PICO, sobre la utilización de productos farmacéuticos no considerados en el Petitorio Farmacológico de </a:t>
            </a:r>
            <a:r>
              <a:rPr lang="es-ES" dirty="0" err="1"/>
              <a:t>Essalud</a:t>
            </a:r>
            <a:r>
              <a:rPr lang="es-ES" dirty="0"/>
              <a:t>, elevándolas al IETSI, de considerarlo procedente. </a:t>
            </a:r>
            <a:endParaRPr lang="es-PE" dirty="0"/>
          </a:p>
          <a:p>
            <a:pPr lvl="1" algn="just"/>
            <a:r>
              <a:rPr lang="es-ES" dirty="0"/>
              <a:t>Aprobar y supervisar el uso de los productos farmacéuticos fuera del petitorio según los dictámenes preliminares o definitivos del IETSI, siguiendo lineamientos estrictos éticos, de veracidad y de justicia.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60535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264696" cy="1368152"/>
          </a:xfrm>
        </p:spPr>
        <p:txBody>
          <a:bodyPr>
            <a:noAutofit/>
          </a:bodyPr>
          <a:lstStyle/>
          <a:p>
            <a:pPr algn="ctr"/>
            <a:r>
              <a:rPr lang="es-PE" sz="2000" b="1" dirty="0"/>
              <a:t>DIRECTIVA N° 003-IETSI-ESSALUD-2015 "DIRECTIVA PARA LA ORGANIZACIÓN Y FUNCIONAMIENTO DE LOS COMITÉS FARMACOTERAPÉUTICOS EN EL SEGURO SOCIAL DE SALUD-ESSALUD"</a:t>
            </a:r>
            <a:endParaRPr lang="es-PE" sz="2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2816"/>
            <a:ext cx="7138802" cy="487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06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pregun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00075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33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747016"/>
              </p:ext>
            </p:extLst>
          </p:nvPr>
        </p:nvGraphicFramePr>
        <p:xfrm>
          <a:off x="1045045" y="2564904"/>
          <a:ext cx="6911331" cy="295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1619672" y="1052736"/>
            <a:ext cx="6480720" cy="576064"/>
          </a:xfrm>
        </p:spPr>
        <p:txBody>
          <a:bodyPr>
            <a:noAutofit/>
          </a:bodyPr>
          <a:lstStyle/>
          <a:p>
            <a:pPr algn="ctr"/>
            <a:r>
              <a:rPr lang="es-PE" sz="3200" dirty="0"/>
              <a:t>NECESIDAD DE ESTRATEGIAS PARA USO RACIONAL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115616" y="5877272"/>
            <a:ext cx="6624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400" i="1" dirty="0"/>
              <a:t>Fuente: Base de datos de consumos CEABE al 2016</a:t>
            </a:r>
          </a:p>
        </p:txBody>
      </p:sp>
    </p:spTree>
    <p:extLst>
      <p:ext uri="{BB962C8B-B14F-4D97-AF65-F5344CB8AC3E}">
        <p14:creationId xmlns:p14="http://schemas.microsoft.com/office/powerpoint/2010/main" val="448611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6480720" cy="576064"/>
          </a:xfrm>
        </p:spPr>
        <p:txBody>
          <a:bodyPr>
            <a:noAutofit/>
          </a:bodyPr>
          <a:lstStyle/>
          <a:p>
            <a:pPr algn="ctr"/>
            <a:r>
              <a:rPr lang="es-PE" sz="3200" b="1" dirty="0"/>
              <a:t>USO RACIONAL DE MEDICAMENTOS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92896"/>
            <a:ext cx="7632848" cy="30243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PE" sz="2000" dirty="0"/>
              <a:t>Se refiere a la prescripción de medicamentos apropiados a las necesidades clínicas del paciente, una dosificación que satisfaga sus requerimientos individuales, por un período adecuado y al menor costo posible para ellos y para su comunidad.</a:t>
            </a:r>
          </a:p>
          <a:p>
            <a:pPr marL="0" indent="0" algn="just">
              <a:buNone/>
            </a:pPr>
            <a:endParaRPr lang="es-PE" sz="1800" i="1" dirty="0"/>
          </a:p>
          <a:p>
            <a:pPr marL="0" indent="0" algn="just">
              <a:buNone/>
            </a:pPr>
            <a:r>
              <a:rPr lang="x-none" i="1" dirty="0"/>
              <a:t>CONFERENCIA DE EXPERTOS DE NAIROBI. Uso Racional de Medicamentos. OMS-Ginebra, noviembre de 1985</a:t>
            </a:r>
            <a:r>
              <a:rPr lang="x-none" sz="2000" dirty="0"/>
              <a:t>.</a:t>
            </a:r>
            <a:endParaRPr lang="es-PE" sz="2000" dirty="0"/>
          </a:p>
          <a:p>
            <a:pPr algn="just"/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419325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/>
          </p:cNvSpPr>
          <p:nvPr/>
        </p:nvSpPr>
        <p:spPr>
          <a:xfrm>
            <a:off x="1149714" y="1052736"/>
            <a:ext cx="6912768" cy="21602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4800" b="1" dirty="0"/>
              <a:t>NORMATIVA NACIONAL EN MEDICAMENTOS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9572">
            <a:off x="110683" y="3420348"/>
            <a:ext cx="2676525" cy="37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5" t="16164" r="47695" b="23241"/>
          <a:stretch/>
        </p:blipFill>
        <p:spPr bwMode="auto">
          <a:xfrm rot="1210936">
            <a:off x="6428107" y="3429000"/>
            <a:ext cx="244699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5" descr="Resultado de imagen para petitorio nacional unico de medicamentos esenciales 20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830" y="3212976"/>
            <a:ext cx="2572668" cy="343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71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52942" y="1628800"/>
            <a:ext cx="7897813" cy="3744416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000" dirty="0"/>
              <a:t>Acceso Universal a medicamentos esenciales.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Selección racional.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Precios asequibles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Financiamiento sostenible.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Sistema de suministro y de salud confiables.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000" dirty="0"/>
              <a:t>Regulación y calidad de medicamentos.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000" dirty="0"/>
              <a:t>Promoción del Uso Racional de Medicamentos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Promoción de un listado nacional de medicamentos esenciales.</a:t>
            </a:r>
          </a:p>
          <a:p>
            <a:pPr lvl="1">
              <a:lnSpc>
                <a:spcPct val="90000"/>
              </a:lnSpc>
            </a:pPr>
            <a:r>
              <a:rPr lang="es-ES_tradnl" sz="2000" dirty="0"/>
              <a:t>Comités Farmacológicos.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912626" y="253627"/>
            <a:ext cx="630871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s-PE" sz="2800" b="1" u="sng" dirty="0">
                <a:cs typeface="Times New Roman" pitchFamily="18" charset="0"/>
              </a:rPr>
              <a:t>POLÍTICA NACIONAL DE MEDICAMENTOS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s-PE" sz="1200" i="1" dirty="0">
                <a:cs typeface="Times New Roman" pitchFamily="18" charset="0"/>
              </a:rPr>
              <a:t>Resolución Ministerial No 1240-2004/MINSA, 24 Diciembre 2004</a:t>
            </a:r>
          </a:p>
        </p:txBody>
      </p:sp>
    </p:spTree>
    <p:extLst>
      <p:ext uri="{BB962C8B-B14F-4D97-AF65-F5344CB8AC3E}">
        <p14:creationId xmlns:p14="http://schemas.microsoft.com/office/powerpoint/2010/main" val="3613013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2 Rectángulo"/>
          <p:cNvSpPr>
            <a:spLocks noChangeArrowheads="1"/>
          </p:cNvSpPr>
          <p:nvPr/>
        </p:nvSpPr>
        <p:spPr bwMode="auto">
          <a:xfrm>
            <a:off x="404272" y="1628800"/>
            <a:ext cx="831812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Aprobada por los Ministros de Salud de </a:t>
            </a:r>
            <a:r>
              <a:rPr lang="es-ES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Bolivia, Chile, Colombia, Ecuador, Perú y Venezuela </a:t>
            </a:r>
            <a:r>
              <a:rPr lang="es-E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 la  Reunión de Ministras y Ministros de Salud del Área Andina (REMSAA), celebrada en Lima en marzo de 2009.</a:t>
            </a:r>
          </a:p>
          <a:p>
            <a:pPr>
              <a:defRPr/>
            </a:pPr>
            <a:endParaRPr lang="es-E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defRPr/>
            </a:pPr>
            <a:r>
              <a:rPr lang="es-E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</a:t>
            </a:r>
            <a:r>
              <a:rPr lang="es-E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Orientar y fortalecer la gestión sanitaria del medicamento en los países andinos, y diseñar acciones conjuntas dirigidas a lograr que la población de la subregión andina cuente con medicamentos eficaces, seguros y de calidad, </a:t>
            </a:r>
            <a:r>
              <a:rPr lang="es-ES" sz="2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promoviendo su uso racional </a:t>
            </a:r>
            <a:r>
              <a:rPr lang="es-E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y garantizando acceso equitativo a aquellos esenciales”. </a:t>
            </a:r>
          </a:p>
        </p:txBody>
      </p:sp>
      <p:sp>
        <p:nvSpPr>
          <p:cNvPr id="8196" name="3 CuadroTexto"/>
          <p:cNvSpPr txBox="1">
            <a:spLocks noChangeArrowheads="1"/>
          </p:cNvSpPr>
          <p:nvPr/>
        </p:nvSpPr>
        <p:spPr bwMode="auto">
          <a:xfrm>
            <a:off x="1907532" y="476672"/>
            <a:ext cx="63626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b="1" u="sng" dirty="0">
                <a:latin typeface="+mn-lt"/>
                <a:cs typeface="Times New Roman" pitchFamily="18" charset="0"/>
              </a:rPr>
              <a:t>POLÍTICA   ANDINA   DE  MEDICAMENTOS</a:t>
            </a:r>
          </a:p>
        </p:txBody>
      </p:sp>
    </p:spTree>
    <p:extLst>
      <p:ext uri="{BB962C8B-B14F-4D97-AF65-F5344CB8AC3E}">
        <p14:creationId xmlns:p14="http://schemas.microsoft.com/office/powerpoint/2010/main" val="3162905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636912"/>
            <a:ext cx="6984776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000" i="1" dirty="0"/>
              <a:t>Artículo 34:  </a:t>
            </a:r>
            <a:r>
              <a:rPr lang="es-PE" sz="2000" dirty="0"/>
              <a:t>establece que la Autoridad Nacional de Salud (ANS), en coordinación con la Autoridad Nacional de Productos Farmacéuticos, Dispositivos Médicos y Productos Sanitarios (ANM) y las instituciones del sector salud público, elabora el Petitorio Nacional Único de Medicamentos Esenciales, </a:t>
            </a:r>
            <a:r>
              <a:rPr lang="es-PE" sz="2000" b="1" u="sng" dirty="0"/>
              <a:t>de aplicación en el país</a:t>
            </a:r>
            <a:r>
              <a:rPr lang="es-PE" sz="2000" dirty="0"/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83568" y="63636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u="sng" dirty="0"/>
              <a:t>Ley N° 29459</a:t>
            </a:r>
          </a:p>
          <a:p>
            <a:pPr algn="ctr"/>
            <a:r>
              <a:rPr lang="es-PE" sz="2800" b="1" u="sng" dirty="0"/>
              <a:t>Ley de los Productos Farmacéuticos, Dispositivos Médicos y Productos Sanitarios</a:t>
            </a:r>
          </a:p>
          <a:p>
            <a:pPr algn="ctr"/>
            <a:r>
              <a:rPr lang="es-PE" sz="2000" i="1" dirty="0"/>
              <a:t>Nov-2009</a:t>
            </a:r>
          </a:p>
        </p:txBody>
      </p:sp>
    </p:spTree>
    <p:extLst>
      <p:ext uri="{BB962C8B-B14F-4D97-AF65-F5344CB8AC3E}">
        <p14:creationId xmlns:p14="http://schemas.microsoft.com/office/powerpoint/2010/main" val="304371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204864"/>
            <a:ext cx="6984776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800" b="1" dirty="0"/>
              <a:t>OBJETIVOS</a:t>
            </a:r>
          </a:p>
          <a:p>
            <a:r>
              <a:rPr lang="es-PE" sz="2000" dirty="0"/>
              <a:t>Contribuir al acceso de la población a los medicamentos esenciales.</a:t>
            </a:r>
          </a:p>
          <a:p>
            <a:r>
              <a:rPr lang="es-PE" sz="2000" dirty="0"/>
              <a:t>Garantizar la eficiencia en el gasto farmacéutico.</a:t>
            </a:r>
          </a:p>
          <a:p>
            <a:r>
              <a:rPr lang="es-PE" sz="2000" dirty="0"/>
              <a:t>Promover el uso racional de medicamentos.</a:t>
            </a:r>
          </a:p>
          <a:p>
            <a:r>
              <a:rPr lang="es-PE" sz="2000" dirty="0"/>
              <a:t>Contribuir a asegurar la disponibilidad de los medicamentos esenciales en los servicios asistenciales a nivel nacional.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691680" y="476672"/>
            <a:ext cx="6264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u="sng" dirty="0"/>
              <a:t>PETITORIO NACIONAL UNICO DE MEDICAMENTOS ESENCIALES</a:t>
            </a:r>
          </a:p>
          <a:p>
            <a:pPr algn="ctr"/>
            <a:r>
              <a:rPr lang="es-PE" sz="2000" i="1" dirty="0"/>
              <a:t>RM N° 399-2015/MINSA</a:t>
            </a:r>
          </a:p>
        </p:txBody>
      </p:sp>
    </p:spTree>
    <p:extLst>
      <p:ext uri="{BB962C8B-B14F-4D97-AF65-F5344CB8AC3E}">
        <p14:creationId xmlns:p14="http://schemas.microsoft.com/office/powerpoint/2010/main" val="441752826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PPT ESSALUD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LANTILLA PPT ESSALUD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1458</Words>
  <Application>Microsoft Office PowerPoint</Application>
  <PresentationFormat>Presentación en pantalla (4:3)</PresentationFormat>
  <Paragraphs>106</Paragraphs>
  <Slides>23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</vt:lpstr>
      <vt:lpstr>Calibri</vt:lpstr>
      <vt:lpstr>Tahoma</vt:lpstr>
      <vt:lpstr>Times New Roman</vt:lpstr>
      <vt:lpstr>Wingdings</vt:lpstr>
      <vt:lpstr>PLANTILLA PPT ESSALUD 2017</vt:lpstr>
      <vt:lpstr>1_PLANTILLA PPT ESSALUD 2017</vt:lpstr>
      <vt:lpstr>Marco Normativo de Uso de Medicamentos y Comité Farmacoterapéutico</vt:lpstr>
      <vt:lpstr>PROBLEMÁTICA EN EL USO DE MEDICAMENTOS</vt:lpstr>
      <vt:lpstr>NECESIDAD DE ESTRATEGIAS PARA USO RACIONAL</vt:lpstr>
      <vt:lpstr>USO RACIONAL DE MEDICAMENTOS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DIRECTIVA N° 003-IETSI-ESSALUD-2015 "DIRECTIVA PARA LA ORGANIZACIÓN Y FUNCIONAMIENTO DE LOS COMITÉS FARMACOTERAPÉUTICOS EN EL SEGURO SOCIAL DE SALUD-ESSALUD"</vt:lpstr>
      <vt:lpstr>DIRECTIVA N° 003-IETSI-ESSALUD-2015 "DIRECTIVA PARA LA ORGANIZACIÓN Y FUNCIONAMIENTO DE LOS COMITÉS FARMACOTERAPÉUTICOS EN EL SEGURO SOCIAL DE SALUD-ESSALUD"</vt:lpstr>
      <vt:lpstr>DIRECTIVA N° 003-IETSI-ESSALUD-2015 "DIRECTIVA PARA LA ORGANIZACIÓN Y FUNCIONAMIENTO DE LOS COMITÉS FARMACOTERAPÉUTICOS EN EL SEGURO SOCIAL DE SALUD-ESSALUD"</vt:lpstr>
      <vt:lpstr>DIRECTIVA N° 003-IETSI-ESSALUD-2015 "DIRECTIVA PARA LA ORGANIZACIÓN Y FUNCIONAMIENTO DE LOS COMITÉS FARMACOTERAPÉUTICOS EN EL SEGURO SOCIAL DE SALUD-ESSALUD"</vt:lpstr>
      <vt:lpstr>DIRECTIVA N° 003-IETSI-ESSALUD-2015 "DIRECTIVA PARA LA ORGANIZACIÓN Y FUNCIONAMIENTO DE LOS COMITÉS FARMACOTERAPÉUTICOS EN EL SEGURO SOCIAL DE SALUD-ESSALUD"</vt:lpstr>
      <vt:lpstr>DIRECTIVA N° 003-IETSI-ESSALUD-2015 "DIRECTIVA PARA LA ORGANIZACIÓN Y FUNCIONAMIENTO DE LOS COMITÉS FARMACOTERAPÉUTICOS EN EL SEGURO SOCIAL DE SALUD-ESSALUD"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NORMATIVA PARA LA AUTORIZACIÓN Y USO DE MEDICAMENTOS DE ALTO COSTO SUPERVISADOS</dc:title>
  <dc:creator>veronica.peralta</dc:creator>
  <cp:lastModifiedBy>Castro Reyes Maribel Marilu</cp:lastModifiedBy>
  <cp:revision>54</cp:revision>
  <dcterms:created xsi:type="dcterms:W3CDTF">2017-02-21T16:29:57Z</dcterms:created>
  <dcterms:modified xsi:type="dcterms:W3CDTF">2017-03-07T13:43:21Z</dcterms:modified>
</cp:coreProperties>
</file>