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heme/themeOverride4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2" r:id="rId1"/>
  </p:sldMasterIdLst>
  <p:notesMasterIdLst>
    <p:notesMasterId r:id="rId21"/>
  </p:notesMasterIdLst>
  <p:handoutMasterIdLst>
    <p:handoutMasterId r:id="rId22"/>
  </p:handoutMasterIdLst>
  <p:sldIdLst>
    <p:sldId id="256" r:id="rId2"/>
    <p:sldId id="278" r:id="rId3"/>
    <p:sldId id="279" r:id="rId4"/>
    <p:sldId id="301" r:id="rId5"/>
    <p:sldId id="302" r:id="rId6"/>
    <p:sldId id="303" r:id="rId7"/>
    <p:sldId id="297" r:id="rId8"/>
    <p:sldId id="283" r:id="rId9"/>
    <p:sldId id="304" r:id="rId10"/>
    <p:sldId id="263" r:id="rId11"/>
    <p:sldId id="291" r:id="rId12"/>
    <p:sldId id="292" r:id="rId13"/>
    <p:sldId id="271" r:id="rId14"/>
    <p:sldId id="274" r:id="rId15"/>
    <p:sldId id="276" r:id="rId16"/>
    <p:sldId id="294" r:id="rId17"/>
    <p:sldId id="288" r:id="rId18"/>
    <p:sldId id="300" r:id="rId19"/>
    <p:sldId id="270" r:id="rId20"/>
  </p:sldIdLst>
  <p:sldSz cx="9144000" cy="6858000" type="screen4x3"/>
  <p:notesSz cx="9144000" cy="6980238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E313504F-C37C-4419-9D9B-88E8D9CA9C1D}">
          <p14:sldIdLst>
            <p14:sldId id="256"/>
            <p14:sldId id="278"/>
            <p14:sldId id="279"/>
            <p14:sldId id="301"/>
            <p14:sldId id="302"/>
            <p14:sldId id="303"/>
            <p14:sldId id="297"/>
            <p14:sldId id="283"/>
            <p14:sldId id="304"/>
            <p14:sldId id="263"/>
            <p14:sldId id="291"/>
            <p14:sldId id="292"/>
            <p14:sldId id="271"/>
            <p14:sldId id="274"/>
            <p14:sldId id="276"/>
            <p14:sldId id="294"/>
            <p14:sldId id="288"/>
            <p14:sldId id="300"/>
            <p14:sldId id="270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EA54"/>
    <a:srgbClr val="C1E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5683" autoAdjust="0"/>
  </p:normalViewPr>
  <p:slideViewPr>
    <p:cSldViewPr>
      <p:cViewPr>
        <p:scale>
          <a:sx n="84" d="100"/>
          <a:sy n="84" d="100"/>
        </p:scale>
        <p:origin x="-996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5751BD-DA6F-4186-A043-EDAE0CE72FA9}" type="doc">
      <dgm:prSet loTypeId="urn:microsoft.com/office/officeart/2005/8/layout/default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s-PE"/>
        </a:p>
      </dgm:t>
    </dgm:pt>
    <dgm:pt modelId="{C10E4C9E-59C3-401E-B36C-145959957F28}">
      <dgm:prSet phldrT="[Texto]" custT="1"/>
      <dgm:spPr/>
      <dgm:t>
        <a:bodyPr/>
        <a:lstStyle/>
        <a:p>
          <a:r>
            <a:rPr lang="es-PE" sz="1800" b="1" dirty="0" smtClean="0"/>
            <a:t>6.1 PNUME</a:t>
          </a:r>
          <a:endParaRPr lang="es-PE" sz="1800" b="1" dirty="0"/>
        </a:p>
      </dgm:t>
    </dgm:pt>
    <dgm:pt modelId="{149C7338-1D4B-4227-ABEC-20440ED9721F}" type="parTrans" cxnId="{BA97F0D2-2688-4805-B950-F0A64D01CEDA}">
      <dgm:prSet/>
      <dgm:spPr/>
      <dgm:t>
        <a:bodyPr/>
        <a:lstStyle/>
        <a:p>
          <a:endParaRPr lang="es-PE" sz="1800" b="1"/>
        </a:p>
      </dgm:t>
    </dgm:pt>
    <dgm:pt modelId="{39EED559-27B7-4019-B4BB-4C5D29DBA4EC}" type="sibTrans" cxnId="{BA97F0D2-2688-4805-B950-F0A64D01CEDA}">
      <dgm:prSet/>
      <dgm:spPr/>
      <dgm:t>
        <a:bodyPr/>
        <a:lstStyle/>
        <a:p>
          <a:endParaRPr lang="es-PE" sz="1800" b="1"/>
        </a:p>
      </dgm:t>
    </dgm:pt>
    <dgm:pt modelId="{1FC3F5A1-85E8-468C-803A-8BE029B518DE}">
      <dgm:prSet phldrT="[Texto]" custT="1"/>
      <dgm:spPr/>
      <dgm:t>
        <a:bodyPr/>
        <a:lstStyle/>
        <a:p>
          <a:r>
            <a:rPr lang="es-PE" sz="1800" b="1" dirty="0" smtClean="0"/>
            <a:t>6.3 Pregunta PICO</a:t>
          </a:r>
          <a:br>
            <a:rPr lang="es-PE" sz="1800" b="1" dirty="0" smtClean="0"/>
          </a:br>
          <a:endParaRPr lang="es-PE" sz="1800" b="1" dirty="0"/>
        </a:p>
      </dgm:t>
    </dgm:pt>
    <dgm:pt modelId="{6248B7DA-4907-471B-9FBB-A77EF5A5E5BF}" type="parTrans" cxnId="{DF258AAA-ACAD-45F0-AF6C-E3EF7AF9E5B6}">
      <dgm:prSet/>
      <dgm:spPr/>
      <dgm:t>
        <a:bodyPr/>
        <a:lstStyle/>
        <a:p>
          <a:endParaRPr lang="es-PE" sz="1800" b="1"/>
        </a:p>
      </dgm:t>
    </dgm:pt>
    <dgm:pt modelId="{9C148B85-6C76-48EA-B4B7-C3ADDB3E12A6}" type="sibTrans" cxnId="{DF258AAA-ACAD-45F0-AF6C-E3EF7AF9E5B6}">
      <dgm:prSet/>
      <dgm:spPr/>
      <dgm:t>
        <a:bodyPr/>
        <a:lstStyle/>
        <a:p>
          <a:endParaRPr lang="es-PE" sz="1800" b="1"/>
        </a:p>
      </dgm:t>
    </dgm:pt>
    <dgm:pt modelId="{0534C47E-40F1-40E4-A011-D6425C164759}">
      <dgm:prSet phldrT="[Texto]" custT="1"/>
      <dgm:spPr/>
      <dgm:t>
        <a:bodyPr/>
        <a:lstStyle/>
        <a:p>
          <a:r>
            <a:rPr lang="es-PE" sz="1800" b="1" dirty="0" smtClean="0"/>
            <a:t>6.4 </a:t>
          </a:r>
          <a:r>
            <a:rPr lang="es-PE" sz="1800" b="1" dirty="0" smtClean="0"/>
            <a:t>Dictamen preliminar</a:t>
          </a:r>
          <a:endParaRPr lang="es-PE" sz="1800" b="1" dirty="0"/>
        </a:p>
      </dgm:t>
    </dgm:pt>
    <dgm:pt modelId="{FD2877BF-7796-4E7A-92A3-E6FA77EF0C31}" type="parTrans" cxnId="{2D87CF79-96AC-4DB4-8B83-57966A2E13F2}">
      <dgm:prSet/>
      <dgm:spPr/>
      <dgm:t>
        <a:bodyPr/>
        <a:lstStyle/>
        <a:p>
          <a:endParaRPr lang="es-PE" sz="1800" b="1"/>
        </a:p>
      </dgm:t>
    </dgm:pt>
    <dgm:pt modelId="{783ACFD3-6C96-47BE-8EF4-BFDBC33CD04E}" type="sibTrans" cxnId="{2D87CF79-96AC-4DB4-8B83-57966A2E13F2}">
      <dgm:prSet/>
      <dgm:spPr/>
      <dgm:t>
        <a:bodyPr/>
        <a:lstStyle/>
        <a:p>
          <a:endParaRPr lang="es-PE" sz="1800" b="1"/>
        </a:p>
      </dgm:t>
    </dgm:pt>
    <dgm:pt modelId="{25134470-4C24-46C2-AFBA-EC5229BD2A92}">
      <dgm:prSet phldrT="[Texto]" custT="1"/>
      <dgm:spPr/>
      <dgm:t>
        <a:bodyPr/>
        <a:lstStyle/>
        <a:p>
          <a:r>
            <a:rPr lang="es-PE" sz="1800" b="1" dirty="0" smtClean="0"/>
            <a:t>6.5 </a:t>
          </a:r>
          <a:r>
            <a:rPr lang="es-PE" sz="1800" b="1" dirty="0" smtClean="0"/>
            <a:t>Dictamen definitivo</a:t>
          </a:r>
          <a:endParaRPr lang="es-PE" sz="1800" b="1" dirty="0"/>
        </a:p>
      </dgm:t>
    </dgm:pt>
    <dgm:pt modelId="{0D760151-B472-4DBF-B4F9-F8AB2FE4D182}" type="parTrans" cxnId="{0A168991-AB65-4186-8DAD-5615FA59157C}">
      <dgm:prSet/>
      <dgm:spPr/>
      <dgm:t>
        <a:bodyPr/>
        <a:lstStyle/>
        <a:p>
          <a:endParaRPr lang="es-PE" sz="1800" b="1"/>
        </a:p>
      </dgm:t>
    </dgm:pt>
    <dgm:pt modelId="{E8BA2C70-9900-45D4-9E7E-762C9A93BC8A}" type="sibTrans" cxnId="{0A168991-AB65-4186-8DAD-5615FA59157C}">
      <dgm:prSet/>
      <dgm:spPr/>
      <dgm:t>
        <a:bodyPr/>
        <a:lstStyle/>
        <a:p>
          <a:endParaRPr lang="es-PE" sz="1800" b="1"/>
        </a:p>
      </dgm:t>
    </dgm:pt>
    <dgm:pt modelId="{4863FCBD-0F0F-4B56-B552-4637E0D70DA1}">
      <dgm:prSet custT="1"/>
      <dgm:spPr/>
      <dgm:t>
        <a:bodyPr/>
        <a:lstStyle/>
        <a:p>
          <a:r>
            <a:rPr lang="es-PE" sz="1800" b="1" dirty="0" smtClean="0"/>
            <a:t>6.6 </a:t>
          </a:r>
          <a:r>
            <a:rPr lang="es-PE" sz="1800" b="1" dirty="0" smtClean="0"/>
            <a:t>Análisis costo - beneficio</a:t>
          </a:r>
          <a:endParaRPr lang="es-PE" sz="1800" b="1" dirty="0"/>
        </a:p>
      </dgm:t>
    </dgm:pt>
    <dgm:pt modelId="{80EA2389-D11D-49E7-84C4-5326FE20412F}" type="parTrans" cxnId="{D85966D5-5DA8-4982-9753-60A2BB75BC6B}">
      <dgm:prSet/>
      <dgm:spPr/>
      <dgm:t>
        <a:bodyPr/>
        <a:lstStyle/>
        <a:p>
          <a:endParaRPr lang="es-PE" sz="1800" b="1"/>
        </a:p>
      </dgm:t>
    </dgm:pt>
    <dgm:pt modelId="{510B98F0-BC6A-4072-9648-FE449248F5A8}" type="sibTrans" cxnId="{D85966D5-5DA8-4982-9753-60A2BB75BC6B}">
      <dgm:prSet/>
      <dgm:spPr/>
      <dgm:t>
        <a:bodyPr/>
        <a:lstStyle/>
        <a:p>
          <a:endParaRPr lang="es-PE" sz="1800" b="1"/>
        </a:p>
      </dgm:t>
    </dgm:pt>
    <dgm:pt modelId="{765CDE67-0A15-4F8E-BF4F-F2F6C936E3AC}">
      <dgm:prSet custT="1"/>
      <dgm:spPr/>
      <dgm:t>
        <a:bodyPr/>
        <a:lstStyle/>
        <a:p>
          <a:r>
            <a:rPr lang="es-PE" sz="1800" b="1" smtClean="0"/>
            <a:t>6.2 Comité Farmaco -terapéutico</a:t>
          </a:r>
          <a:endParaRPr lang="es-PE" sz="1800" b="1" dirty="0"/>
        </a:p>
      </dgm:t>
    </dgm:pt>
    <dgm:pt modelId="{5C13FE81-6B31-4A5B-AE23-2979A66FE345}" type="parTrans" cxnId="{B8C92215-70A6-495F-9DF2-2D6B0B49E9B9}">
      <dgm:prSet/>
      <dgm:spPr/>
      <dgm:t>
        <a:bodyPr/>
        <a:lstStyle/>
        <a:p>
          <a:endParaRPr lang="es-PE" sz="1800"/>
        </a:p>
      </dgm:t>
    </dgm:pt>
    <dgm:pt modelId="{AD85A281-F4DE-42D2-8789-7F3DB9BA585D}" type="sibTrans" cxnId="{B8C92215-70A6-495F-9DF2-2D6B0B49E9B9}">
      <dgm:prSet/>
      <dgm:spPr/>
      <dgm:t>
        <a:bodyPr/>
        <a:lstStyle/>
        <a:p>
          <a:endParaRPr lang="es-PE" sz="1800"/>
        </a:p>
      </dgm:t>
    </dgm:pt>
    <dgm:pt modelId="{DD01C114-EE85-4B4F-A1A9-44C330083FE5}" type="pres">
      <dgm:prSet presAssocID="{D05751BD-DA6F-4186-A043-EDAE0CE72FA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PE"/>
        </a:p>
      </dgm:t>
    </dgm:pt>
    <dgm:pt modelId="{C398960D-6120-4999-828F-563F21BFC6CC}" type="pres">
      <dgm:prSet presAssocID="{C10E4C9E-59C3-401E-B36C-145959957F28}" presName="node" presStyleLbl="node1" presStyleIdx="0" presStyleCnt="6" custLinFactNeighborX="-2460" custLinFactNeighborY="-163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159F00E4-AB7C-4C8D-9B14-B9E3EE9DC21F}" type="pres">
      <dgm:prSet presAssocID="{39EED559-27B7-4019-B4BB-4C5D29DBA4EC}" presName="sibTrans" presStyleCnt="0"/>
      <dgm:spPr/>
    </dgm:pt>
    <dgm:pt modelId="{BF065945-9CFF-4FEA-942E-74176781B5CF}" type="pres">
      <dgm:prSet presAssocID="{765CDE67-0A15-4F8E-BF4F-F2F6C936E3AC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366FF037-BE23-4B4E-B680-408E1DFAD940}" type="pres">
      <dgm:prSet presAssocID="{AD85A281-F4DE-42D2-8789-7F3DB9BA585D}" presName="sibTrans" presStyleCnt="0"/>
      <dgm:spPr/>
    </dgm:pt>
    <dgm:pt modelId="{B3FA0777-2117-4B6E-937B-43C5FF1E0416}" type="pres">
      <dgm:prSet presAssocID="{1FC3F5A1-85E8-468C-803A-8BE029B518DE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BD93E190-FF8B-4892-98FB-1143D8015FD0}" type="pres">
      <dgm:prSet presAssocID="{9C148B85-6C76-48EA-B4B7-C3ADDB3E12A6}" presName="sibTrans" presStyleCnt="0"/>
      <dgm:spPr/>
    </dgm:pt>
    <dgm:pt modelId="{66F2CDF0-D4A6-4480-AEB1-138107958C3D}" type="pres">
      <dgm:prSet presAssocID="{0534C47E-40F1-40E4-A011-D6425C164759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238EBC98-3673-4E63-8F45-C848C41C650E}" type="pres">
      <dgm:prSet presAssocID="{783ACFD3-6C96-47BE-8EF4-BFDBC33CD04E}" presName="sibTrans" presStyleCnt="0"/>
      <dgm:spPr/>
    </dgm:pt>
    <dgm:pt modelId="{98340584-B28C-4D5A-A577-9BDAC5822F35}" type="pres">
      <dgm:prSet presAssocID="{25134470-4C24-46C2-AFBA-EC5229BD2A92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BF8AC17E-36BB-4CF4-B53F-08577CF6672C}" type="pres">
      <dgm:prSet presAssocID="{E8BA2C70-9900-45D4-9E7E-762C9A93BC8A}" presName="sibTrans" presStyleCnt="0"/>
      <dgm:spPr/>
    </dgm:pt>
    <dgm:pt modelId="{121864C3-978F-41BE-ADB1-7D5A74AEAC26}" type="pres">
      <dgm:prSet presAssocID="{4863FCBD-0F0F-4B56-B552-4637E0D70DA1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</dgm:ptLst>
  <dgm:cxnLst>
    <dgm:cxn modelId="{BA97F0D2-2688-4805-B950-F0A64D01CEDA}" srcId="{D05751BD-DA6F-4186-A043-EDAE0CE72FA9}" destId="{C10E4C9E-59C3-401E-B36C-145959957F28}" srcOrd="0" destOrd="0" parTransId="{149C7338-1D4B-4227-ABEC-20440ED9721F}" sibTransId="{39EED559-27B7-4019-B4BB-4C5D29DBA4EC}"/>
    <dgm:cxn modelId="{0A168991-AB65-4186-8DAD-5615FA59157C}" srcId="{D05751BD-DA6F-4186-A043-EDAE0CE72FA9}" destId="{25134470-4C24-46C2-AFBA-EC5229BD2A92}" srcOrd="4" destOrd="0" parTransId="{0D760151-B472-4DBF-B4F9-F8AB2FE4D182}" sibTransId="{E8BA2C70-9900-45D4-9E7E-762C9A93BC8A}"/>
    <dgm:cxn modelId="{D85966D5-5DA8-4982-9753-60A2BB75BC6B}" srcId="{D05751BD-DA6F-4186-A043-EDAE0CE72FA9}" destId="{4863FCBD-0F0F-4B56-B552-4637E0D70DA1}" srcOrd="5" destOrd="0" parTransId="{80EA2389-D11D-49E7-84C4-5326FE20412F}" sibTransId="{510B98F0-BC6A-4072-9648-FE449248F5A8}"/>
    <dgm:cxn modelId="{8E251A6D-AB8F-4A5A-A771-77362652AB0C}" type="presOf" srcId="{C10E4C9E-59C3-401E-B36C-145959957F28}" destId="{C398960D-6120-4999-828F-563F21BFC6CC}" srcOrd="0" destOrd="0" presId="urn:microsoft.com/office/officeart/2005/8/layout/default"/>
    <dgm:cxn modelId="{B8C92215-70A6-495F-9DF2-2D6B0B49E9B9}" srcId="{D05751BD-DA6F-4186-A043-EDAE0CE72FA9}" destId="{765CDE67-0A15-4F8E-BF4F-F2F6C936E3AC}" srcOrd="1" destOrd="0" parTransId="{5C13FE81-6B31-4A5B-AE23-2979A66FE345}" sibTransId="{AD85A281-F4DE-42D2-8789-7F3DB9BA585D}"/>
    <dgm:cxn modelId="{2D87CF79-96AC-4DB4-8B83-57966A2E13F2}" srcId="{D05751BD-DA6F-4186-A043-EDAE0CE72FA9}" destId="{0534C47E-40F1-40E4-A011-D6425C164759}" srcOrd="3" destOrd="0" parTransId="{FD2877BF-7796-4E7A-92A3-E6FA77EF0C31}" sibTransId="{783ACFD3-6C96-47BE-8EF4-BFDBC33CD04E}"/>
    <dgm:cxn modelId="{9653C523-CC0C-47B5-8349-B547B310E97F}" type="presOf" srcId="{0534C47E-40F1-40E4-A011-D6425C164759}" destId="{66F2CDF0-D4A6-4480-AEB1-138107958C3D}" srcOrd="0" destOrd="0" presId="urn:microsoft.com/office/officeart/2005/8/layout/default"/>
    <dgm:cxn modelId="{C2D65ED8-42D8-49BC-8981-264EB743DC7F}" type="presOf" srcId="{1FC3F5A1-85E8-468C-803A-8BE029B518DE}" destId="{B3FA0777-2117-4B6E-937B-43C5FF1E0416}" srcOrd="0" destOrd="0" presId="urn:microsoft.com/office/officeart/2005/8/layout/default"/>
    <dgm:cxn modelId="{DF258AAA-ACAD-45F0-AF6C-E3EF7AF9E5B6}" srcId="{D05751BD-DA6F-4186-A043-EDAE0CE72FA9}" destId="{1FC3F5A1-85E8-468C-803A-8BE029B518DE}" srcOrd="2" destOrd="0" parTransId="{6248B7DA-4907-471B-9FBB-A77EF5A5E5BF}" sibTransId="{9C148B85-6C76-48EA-B4B7-C3ADDB3E12A6}"/>
    <dgm:cxn modelId="{D7943538-96A1-4249-BA44-8A37E3ECC908}" type="presOf" srcId="{765CDE67-0A15-4F8E-BF4F-F2F6C936E3AC}" destId="{BF065945-9CFF-4FEA-942E-74176781B5CF}" srcOrd="0" destOrd="0" presId="urn:microsoft.com/office/officeart/2005/8/layout/default"/>
    <dgm:cxn modelId="{DD50632F-6218-4278-8948-7CA34ABE92BB}" type="presOf" srcId="{4863FCBD-0F0F-4B56-B552-4637E0D70DA1}" destId="{121864C3-978F-41BE-ADB1-7D5A74AEAC26}" srcOrd="0" destOrd="0" presId="urn:microsoft.com/office/officeart/2005/8/layout/default"/>
    <dgm:cxn modelId="{E274FFD5-FB98-48BC-94BC-793219396775}" type="presOf" srcId="{D05751BD-DA6F-4186-A043-EDAE0CE72FA9}" destId="{DD01C114-EE85-4B4F-A1A9-44C330083FE5}" srcOrd="0" destOrd="0" presId="urn:microsoft.com/office/officeart/2005/8/layout/default"/>
    <dgm:cxn modelId="{6C9D40EA-B540-4D7F-98C4-30D798475E12}" type="presOf" srcId="{25134470-4C24-46C2-AFBA-EC5229BD2A92}" destId="{98340584-B28C-4D5A-A577-9BDAC5822F35}" srcOrd="0" destOrd="0" presId="urn:microsoft.com/office/officeart/2005/8/layout/default"/>
    <dgm:cxn modelId="{6A2E8A77-53C1-4D9F-9B9D-A3DA51394B2C}" type="presParOf" srcId="{DD01C114-EE85-4B4F-A1A9-44C330083FE5}" destId="{C398960D-6120-4999-828F-563F21BFC6CC}" srcOrd="0" destOrd="0" presId="urn:microsoft.com/office/officeart/2005/8/layout/default"/>
    <dgm:cxn modelId="{40B651E3-4FB6-4BCD-8F22-205BF195384C}" type="presParOf" srcId="{DD01C114-EE85-4B4F-A1A9-44C330083FE5}" destId="{159F00E4-AB7C-4C8D-9B14-B9E3EE9DC21F}" srcOrd="1" destOrd="0" presId="urn:microsoft.com/office/officeart/2005/8/layout/default"/>
    <dgm:cxn modelId="{29327A71-AA6C-4693-8963-549B9732F136}" type="presParOf" srcId="{DD01C114-EE85-4B4F-A1A9-44C330083FE5}" destId="{BF065945-9CFF-4FEA-942E-74176781B5CF}" srcOrd="2" destOrd="0" presId="urn:microsoft.com/office/officeart/2005/8/layout/default"/>
    <dgm:cxn modelId="{261D6073-C973-41B0-906D-AF1269279974}" type="presParOf" srcId="{DD01C114-EE85-4B4F-A1A9-44C330083FE5}" destId="{366FF037-BE23-4B4E-B680-408E1DFAD940}" srcOrd="3" destOrd="0" presId="urn:microsoft.com/office/officeart/2005/8/layout/default"/>
    <dgm:cxn modelId="{241D8E4B-11E6-421C-B17A-4D9199510A67}" type="presParOf" srcId="{DD01C114-EE85-4B4F-A1A9-44C330083FE5}" destId="{B3FA0777-2117-4B6E-937B-43C5FF1E0416}" srcOrd="4" destOrd="0" presId="urn:microsoft.com/office/officeart/2005/8/layout/default"/>
    <dgm:cxn modelId="{5EF89A24-5367-4D03-BF60-F568867ABE2B}" type="presParOf" srcId="{DD01C114-EE85-4B4F-A1A9-44C330083FE5}" destId="{BD93E190-FF8B-4892-98FB-1143D8015FD0}" srcOrd="5" destOrd="0" presId="urn:microsoft.com/office/officeart/2005/8/layout/default"/>
    <dgm:cxn modelId="{A89618A8-34DA-434F-BE3B-40C6544CAE61}" type="presParOf" srcId="{DD01C114-EE85-4B4F-A1A9-44C330083FE5}" destId="{66F2CDF0-D4A6-4480-AEB1-138107958C3D}" srcOrd="6" destOrd="0" presId="urn:microsoft.com/office/officeart/2005/8/layout/default"/>
    <dgm:cxn modelId="{096CFF90-FEEF-4BEB-9787-A73C8FCAB81D}" type="presParOf" srcId="{DD01C114-EE85-4B4F-A1A9-44C330083FE5}" destId="{238EBC98-3673-4E63-8F45-C848C41C650E}" srcOrd="7" destOrd="0" presId="urn:microsoft.com/office/officeart/2005/8/layout/default"/>
    <dgm:cxn modelId="{F074F4B7-C957-4A49-A016-0369248AB5C2}" type="presParOf" srcId="{DD01C114-EE85-4B4F-A1A9-44C330083FE5}" destId="{98340584-B28C-4D5A-A577-9BDAC5822F35}" srcOrd="8" destOrd="0" presId="urn:microsoft.com/office/officeart/2005/8/layout/default"/>
    <dgm:cxn modelId="{653F6F3B-9F18-49B4-94A8-D70409EAF1A7}" type="presParOf" srcId="{DD01C114-EE85-4B4F-A1A9-44C330083FE5}" destId="{BF8AC17E-36BB-4CF4-B53F-08577CF6672C}" srcOrd="9" destOrd="0" presId="urn:microsoft.com/office/officeart/2005/8/layout/default"/>
    <dgm:cxn modelId="{FB946789-83CD-418A-8E7D-2BEA8F4EE45B}" type="presParOf" srcId="{DD01C114-EE85-4B4F-A1A9-44C330083FE5}" destId="{121864C3-978F-41BE-ADB1-7D5A74AEAC26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05751BD-DA6F-4186-A043-EDAE0CE72FA9}" type="doc">
      <dgm:prSet loTypeId="urn:microsoft.com/office/officeart/2005/8/layout/default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s-PE"/>
        </a:p>
      </dgm:t>
    </dgm:pt>
    <dgm:pt modelId="{C10E4C9E-59C3-401E-B36C-145959957F28}">
      <dgm:prSet phldrT="[Texto]" custT="1"/>
      <dgm:spPr/>
      <dgm:t>
        <a:bodyPr/>
        <a:lstStyle/>
        <a:p>
          <a:r>
            <a:rPr lang="es-PE" sz="1800" b="1" dirty="0" smtClean="0"/>
            <a:t>6.7 Análisis costo-efectividad</a:t>
          </a:r>
          <a:endParaRPr lang="es-PE" sz="1800" b="1" dirty="0"/>
        </a:p>
      </dgm:t>
    </dgm:pt>
    <dgm:pt modelId="{149C7338-1D4B-4227-ABEC-20440ED9721F}" type="parTrans" cxnId="{BA97F0D2-2688-4805-B950-F0A64D01CEDA}">
      <dgm:prSet/>
      <dgm:spPr/>
      <dgm:t>
        <a:bodyPr/>
        <a:lstStyle/>
        <a:p>
          <a:endParaRPr lang="es-PE" sz="1800" b="1"/>
        </a:p>
      </dgm:t>
    </dgm:pt>
    <dgm:pt modelId="{39EED559-27B7-4019-B4BB-4C5D29DBA4EC}" type="sibTrans" cxnId="{BA97F0D2-2688-4805-B950-F0A64D01CEDA}">
      <dgm:prSet/>
      <dgm:spPr/>
      <dgm:t>
        <a:bodyPr/>
        <a:lstStyle/>
        <a:p>
          <a:endParaRPr lang="es-PE" sz="1800" b="1"/>
        </a:p>
      </dgm:t>
    </dgm:pt>
    <dgm:pt modelId="{1FC3F5A1-85E8-468C-803A-8BE029B518DE}">
      <dgm:prSet phldrT="[Texto]" custT="1"/>
      <dgm:spPr/>
      <dgm:t>
        <a:bodyPr/>
        <a:lstStyle/>
        <a:p>
          <a:r>
            <a:rPr lang="es-PE" sz="1800" b="1" dirty="0" smtClean="0"/>
            <a:t>6.9 Medico solicitante</a:t>
          </a:r>
          <a:r>
            <a:rPr lang="es-PE" sz="1800" b="1" dirty="0" smtClean="0"/>
            <a:t/>
          </a:r>
          <a:br>
            <a:rPr lang="es-PE" sz="1800" b="1" dirty="0" smtClean="0"/>
          </a:br>
          <a:endParaRPr lang="es-PE" sz="1800" b="1" dirty="0"/>
        </a:p>
      </dgm:t>
    </dgm:pt>
    <dgm:pt modelId="{6248B7DA-4907-471B-9FBB-A77EF5A5E5BF}" type="parTrans" cxnId="{DF258AAA-ACAD-45F0-AF6C-E3EF7AF9E5B6}">
      <dgm:prSet/>
      <dgm:spPr/>
      <dgm:t>
        <a:bodyPr/>
        <a:lstStyle/>
        <a:p>
          <a:endParaRPr lang="es-PE" sz="1800" b="1"/>
        </a:p>
      </dgm:t>
    </dgm:pt>
    <dgm:pt modelId="{9C148B85-6C76-48EA-B4B7-C3ADDB3E12A6}" type="sibTrans" cxnId="{DF258AAA-ACAD-45F0-AF6C-E3EF7AF9E5B6}">
      <dgm:prSet/>
      <dgm:spPr/>
      <dgm:t>
        <a:bodyPr/>
        <a:lstStyle/>
        <a:p>
          <a:endParaRPr lang="es-PE" sz="1800" b="1"/>
        </a:p>
      </dgm:t>
    </dgm:pt>
    <dgm:pt modelId="{0534C47E-40F1-40E4-A011-D6425C164759}">
      <dgm:prSet phldrT="[Texto]" custT="1"/>
      <dgm:spPr/>
      <dgm:t>
        <a:bodyPr/>
        <a:lstStyle/>
        <a:p>
          <a:r>
            <a:rPr lang="es-PE" sz="1800" b="1" dirty="0" smtClean="0"/>
            <a:t>6.10 Repositorio de dictámenes de evaluación de tecnología sanitaria</a:t>
          </a:r>
          <a:endParaRPr lang="es-PE" sz="1800" b="1" dirty="0"/>
        </a:p>
      </dgm:t>
    </dgm:pt>
    <dgm:pt modelId="{FD2877BF-7796-4E7A-92A3-E6FA77EF0C31}" type="parTrans" cxnId="{2D87CF79-96AC-4DB4-8B83-57966A2E13F2}">
      <dgm:prSet/>
      <dgm:spPr/>
      <dgm:t>
        <a:bodyPr/>
        <a:lstStyle/>
        <a:p>
          <a:endParaRPr lang="es-PE" sz="1800" b="1"/>
        </a:p>
      </dgm:t>
    </dgm:pt>
    <dgm:pt modelId="{783ACFD3-6C96-47BE-8EF4-BFDBC33CD04E}" type="sibTrans" cxnId="{2D87CF79-96AC-4DB4-8B83-57966A2E13F2}">
      <dgm:prSet/>
      <dgm:spPr/>
      <dgm:t>
        <a:bodyPr/>
        <a:lstStyle/>
        <a:p>
          <a:endParaRPr lang="es-PE" sz="1800" b="1"/>
        </a:p>
      </dgm:t>
    </dgm:pt>
    <dgm:pt modelId="{765CDE67-0A15-4F8E-BF4F-F2F6C936E3AC}">
      <dgm:prSet custT="1"/>
      <dgm:spPr/>
      <dgm:t>
        <a:bodyPr/>
        <a:lstStyle/>
        <a:p>
          <a:r>
            <a:rPr lang="es-PE" sz="1800" b="1" dirty="0" smtClean="0"/>
            <a:t>6.8 Análisis de costo-utilidad</a:t>
          </a:r>
          <a:endParaRPr lang="es-PE" sz="1800" b="1" dirty="0"/>
        </a:p>
      </dgm:t>
    </dgm:pt>
    <dgm:pt modelId="{5C13FE81-6B31-4A5B-AE23-2979A66FE345}" type="parTrans" cxnId="{B8C92215-70A6-495F-9DF2-2D6B0B49E9B9}">
      <dgm:prSet/>
      <dgm:spPr/>
      <dgm:t>
        <a:bodyPr/>
        <a:lstStyle/>
        <a:p>
          <a:endParaRPr lang="es-PE" sz="1800"/>
        </a:p>
      </dgm:t>
    </dgm:pt>
    <dgm:pt modelId="{AD85A281-F4DE-42D2-8789-7F3DB9BA585D}" type="sibTrans" cxnId="{B8C92215-70A6-495F-9DF2-2D6B0B49E9B9}">
      <dgm:prSet/>
      <dgm:spPr/>
      <dgm:t>
        <a:bodyPr/>
        <a:lstStyle/>
        <a:p>
          <a:endParaRPr lang="es-PE" sz="1800"/>
        </a:p>
      </dgm:t>
    </dgm:pt>
    <dgm:pt modelId="{DD01C114-EE85-4B4F-A1A9-44C330083FE5}" type="pres">
      <dgm:prSet presAssocID="{D05751BD-DA6F-4186-A043-EDAE0CE72FA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PE"/>
        </a:p>
      </dgm:t>
    </dgm:pt>
    <dgm:pt modelId="{C398960D-6120-4999-828F-563F21BFC6CC}" type="pres">
      <dgm:prSet presAssocID="{C10E4C9E-59C3-401E-B36C-145959957F28}" presName="node" presStyleLbl="node1" presStyleIdx="0" presStyleCnt="4" custLinFactNeighborX="-2460" custLinFactNeighborY="-163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159F00E4-AB7C-4C8D-9B14-B9E3EE9DC21F}" type="pres">
      <dgm:prSet presAssocID="{39EED559-27B7-4019-B4BB-4C5D29DBA4EC}" presName="sibTrans" presStyleCnt="0"/>
      <dgm:spPr/>
    </dgm:pt>
    <dgm:pt modelId="{BF065945-9CFF-4FEA-942E-74176781B5CF}" type="pres">
      <dgm:prSet presAssocID="{765CDE67-0A15-4F8E-BF4F-F2F6C936E3A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366FF037-BE23-4B4E-B680-408E1DFAD940}" type="pres">
      <dgm:prSet presAssocID="{AD85A281-F4DE-42D2-8789-7F3DB9BA585D}" presName="sibTrans" presStyleCnt="0"/>
      <dgm:spPr/>
    </dgm:pt>
    <dgm:pt modelId="{B3FA0777-2117-4B6E-937B-43C5FF1E0416}" type="pres">
      <dgm:prSet presAssocID="{1FC3F5A1-85E8-468C-803A-8BE029B518DE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BD93E190-FF8B-4892-98FB-1143D8015FD0}" type="pres">
      <dgm:prSet presAssocID="{9C148B85-6C76-48EA-B4B7-C3ADDB3E12A6}" presName="sibTrans" presStyleCnt="0"/>
      <dgm:spPr/>
    </dgm:pt>
    <dgm:pt modelId="{66F2CDF0-D4A6-4480-AEB1-138107958C3D}" type="pres">
      <dgm:prSet presAssocID="{0534C47E-40F1-40E4-A011-D6425C164759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</dgm:ptLst>
  <dgm:cxnLst>
    <dgm:cxn modelId="{B8C92215-70A6-495F-9DF2-2D6B0B49E9B9}" srcId="{D05751BD-DA6F-4186-A043-EDAE0CE72FA9}" destId="{765CDE67-0A15-4F8E-BF4F-F2F6C936E3AC}" srcOrd="1" destOrd="0" parTransId="{5C13FE81-6B31-4A5B-AE23-2979A66FE345}" sibTransId="{AD85A281-F4DE-42D2-8789-7F3DB9BA585D}"/>
    <dgm:cxn modelId="{D57CE245-104A-41FE-9790-91799F0BD61E}" type="presOf" srcId="{765CDE67-0A15-4F8E-BF4F-F2F6C936E3AC}" destId="{BF065945-9CFF-4FEA-942E-74176781B5CF}" srcOrd="0" destOrd="0" presId="urn:microsoft.com/office/officeart/2005/8/layout/default"/>
    <dgm:cxn modelId="{F32ACB06-D815-49DA-834C-B5D626398BAE}" type="presOf" srcId="{C10E4C9E-59C3-401E-B36C-145959957F28}" destId="{C398960D-6120-4999-828F-563F21BFC6CC}" srcOrd="0" destOrd="0" presId="urn:microsoft.com/office/officeart/2005/8/layout/default"/>
    <dgm:cxn modelId="{DF258AAA-ACAD-45F0-AF6C-E3EF7AF9E5B6}" srcId="{D05751BD-DA6F-4186-A043-EDAE0CE72FA9}" destId="{1FC3F5A1-85E8-468C-803A-8BE029B518DE}" srcOrd="2" destOrd="0" parTransId="{6248B7DA-4907-471B-9FBB-A77EF5A5E5BF}" sibTransId="{9C148B85-6C76-48EA-B4B7-C3ADDB3E12A6}"/>
    <dgm:cxn modelId="{D93BBFA1-CB1D-436E-BB1D-B0870BCB79D4}" type="presOf" srcId="{1FC3F5A1-85E8-468C-803A-8BE029B518DE}" destId="{B3FA0777-2117-4B6E-937B-43C5FF1E0416}" srcOrd="0" destOrd="0" presId="urn:microsoft.com/office/officeart/2005/8/layout/default"/>
    <dgm:cxn modelId="{BA97F0D2-2688-4805-B950-F0A64D01CEDA}" srcId="{D05751BD-DA6F-4186-A043-EDAE0CE72FA9}" destId="{C10E4C9E-59C3-401E-B36C-145959957F28}" srcOrd="0" destOrd="0" parTransId="{149C7338-1D4B-4227-ABEC-20440ED9721F}" sibTransId="{39EED559-27B7-4019-B4BB-4C5D29DBA4EC}"/>
    <dgm:cxn modelId="{256C686A-41D2-4CB7-A0BD-E25C9337E2C7}" type="presOf" srcId="{D05751BD-DA6F-4186-A043-EDAE0CE72FA9}" destId="{DD01C114-EE85-4B4F-A1A9-44C330083FE5}" srcOrd="0" destOrd="0" presId="urn:microsoft.com/office/officeart/2005/8/layout/default"/>
    <dgm:cxn modelId="{2D87CF79-96AC-4DB4-8B83-57966A2E13F2}" srcId="{D05751BD-DA6F-4186-A043-EDAE0CE72FA9}" destId="{0534C47E-40F1-40E4-A011-D6425C164759}" srcOrd="3" destOrd="0" parTransId="{FD2877BF-7796-4E7A-92A3-E6FA77EF0C31}" sibTransId="{783ACFD3-6C96-47BE-8EF4-BFDBC33CD04E}"/>
    <dgm:cxn modelId="{EC5967DD-F145-42A6-830E-0272800F13AF}" type="presOf" srcId="{0534C47E-40F1-40E4-A011-D6425C164759}" destId="{66F2CDF0-D4A6-4480-AEB1-138107958C3D}" srcOrd="0" destOrd="0" presId="urn:microsoft.com/office/officeart/2005/8/layout/default"/>
    <dgm:cxn modelId="{EE411484-3B55-43D6-9E55-1D48927A7B88}" type="presParOf" srcId="{DD01C114-EE85-4B4F-A1A9-44C330083FE5}" destId="{C398960D-6120-4999-828F-563F21BFC6CC}" srcOrd="0" destOrd="0" presId="urn:microsoft.com/office/officeart/2005/8/layout/default"/>
    <dgm:cxn modelId="{7CA388C5-ED6E-4B17-802D-248385436A63}" type="presParOf" srcId="{DD01C114-EE85-4B4F-A1A9-44C330083FE5}" destId="{159F00E4-AB7C-4C8D-9B14-B9E3EE9DC21F}" srcOrd="1" destOrd="0" presId="urn:microsoft.com/office/officeart/2005/8/layout/default"/>
    <dgm:cxn modelId="{067F2CBC-8133-45DE-AC43-F90D4F93BC3B}" type="presParOf" srcId="{DD01C114-EE85-4B4F-A1A9-44C330083FE5}" destId="{BF065945-9CFF-4FEA-942E-74176781B5CF}" srcOrd="2" destOrd="0" presId="urn:microsoft.com/office/officeart/2005/8/layout/default"/>
    <dgm:cxn modelId="{B72AFB34-A002-472A-A461-BDF3B881B933}" type="presParOf" srcId="{DD01C114-EE85-4B4F-A1A9-44C330083FE5}" destId="{366FF037-BE23-4B4E-B680-408E1DFAD940}" srcOrd="3" destOrd="0" presId="urn:microsoft.com/office/officeart/2005/8/layout/default"/>
    <dgm:cxn modelId="{8FF138D5-C7B9-4106-9917-9AFA86F3A2C8}" type="presParOf" srcId="{DD01C114-EE85-4B4F-A1A9-44C330083FE5}" destId="{B3FA0777-2117-4B6E-937B-43C5FF1E0416}" srcOrd="4" destOrd="0" presId="urn:microsoft.com/office/officeart/2005/8/layout/default"/>
    <dgm:cxn modelId="{2DA567BF-BD03-4125-AB1E-267C75D7156E}" type="presParOf" srcId="{DD01C114-EE85-4B4F-A1A9-44C330083FE5}" destId="{BD93E190-FF8B-4892-98FB-1143D8015FD0}" srcOrd="5" destOrd="0" presId="urn:microsoft.com/office/officeart/2005/8/layout/default"/>
    <dgm:cxn modelId="{DA545F3D-723D-4FBA-9BB4-8C6DCC305E36}" type="presParOf" srcId="{DD01C114-EE85-4B4F-A1A9-44C330083FE5}" destId="{66F2CDF0-D4A6-4480-AEB1-138107958C3D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98960D-6120-4999-828F-563F21BFC6CC}">
      <dsp:nvSpPr>
        <dsp:cNvPr id="0" name=""/>
        <dsp:cNvSpPr/>
      </dsp:nvSpPr>
      <dsp:spPr>
        <a:xfrm>
          <a:off x="1017542" y="0"/>
          <a:ext cx="2031895" cy="121913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800" b="1" kern="1200" dirty="0" smtClean="0"/>
            <a:t>6.1 PNUME</a:t>
          </a:r>
          <a:endParaRPr lang="es-PE" sz="1800" b="1" kern="1200" dirty="0"/>
        </a:p>
      </dsp:txBody>
      <dsp:txXfrm>
        <a:off x="1017542" y="0"/>
        <a:ext cx="2031895" cy="1219137"/>
      </dsp:txXfrm>
    </dsp:sp>
    <dsp:sp modelId="{BF065945-9CFF-4FEA-942E-74176781B5CF}">
      <dsp:nvSpPr>
        <dsp:cNvPr id="0" name=""/>
        <dsp:cNvSpPr/>
      </dsp:nvSpPr>
      <dsp:spPr>
        <a:xfrm>
          <a:off x="3302611" y="104"/>
          <a:ext cx="2031895" cy="121913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800" b="1" kern="1200" smtClean="0"/>
            <a:t>6.2 Comité Farmaco -terapéutico</a:t>
          </a:r>
          <a:endParaRPr lang="es-PE" sz="1800" b="1" kern="1200" dirty="0"/>
        </a:p>
      </dsp:txBody>
      <dsp:txXfrm>
        <a:off x="3302611" y="104"/>
        <a:ext cx="2031895" cy="1219137"/>
      </dsp:txXfrm>
    </dsp:sp>
    <dsp:sp modelId="{B3FA0777-2117-4B6E-937B-43C5FF1E0416}">
      <dsp:nvSpPr>
        <dsp:cNvPr id="0" name=""/>
        <dsp:cNvSpPr/>
      </dsp:nvSpPr>
      <dsp:spPr>
        <a:xfrm>
          <a:off x="1067526" y="1422431"/>
          <a:ext cx="2031895" cy="121913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800" b="1" kern="1200" dirty="0" smtClean="0"/>
            <a:t>6.3 Pregunta PICO</a:t>
          </a:r>
          <a:br>
            <a:rPr lang="es-PE" sz="1800" b="1" kern="1200" dirty="0" smtClean="0"/>
          </a:br>
          <a:endParaRPr lang="es-PE" sz="1800" b="1" kern="1200" dirty="0"/>
        </a:p>
      </dsp:txBody>
      <dsp:txXfrm>
        <a:off x="1067526" y="1422431"/>
        <a:ext cx="2031895" cy="1219137"/>
      </dsp:txXfrm>
    </dsp:sp>
    <dsp:sp modelId="{66F2CDF0-D4A6-4480-AEB1-138107958C3D}">
      <dsp:nvSpPr>
        <dsp:cNvPr id="0" name=""/>
        <dsp:cNvSpPr/>
      </dsp:nvSpPr>
      <dsp:spPr>
        <a:xfrm>
          <a:off x="3302611" y="1422431"/>
          <a:ext cx="2031895" cy="121913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800" b="1" kern="1200" dirty="0" smtClean="0"/>
            <a:t>6.4 </a:t>
          </a:r>
          <a:r>
            <a:rPr lang="es-PE" sz="1800" b="1" kern="1200" dirty="0" smtClean="0"/>
            <a:t>Dictamen preliminar</a:t>
          </a:r>
          <a:endParaRPr lang="es-PE" sz="1800" b="1" kern="1200" dirty="0"/>
        </a:p>
      </dsp:txBody>
      <dsp:txXfrm>
        <a:off x="3302611" y="1422431"/>
        <a:ext cx="2031895" cy="1219137"/>
      </dsp:txXfrm>
    </dsp:sp>
    <dsp:sp modelId="{98340584-B28C-4D5A-A577-9BDAC5822F35}">
      <dsp:nvSpPr>
        <dsp:cNvPr id="0" name=""/>
        <dsp:cNvSpPr/>
      </dsp:nvSpPr>
      <dsp:spPr>
        <a:xfrm>
          <a:off x="1067526" y="2844758"/>
          <a:ext cx="2031895" cy="121913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800" b="1" kern="1200" dirty="0" smtClean="0"/>
            <a:t>6.5 </a:t>
          </a:r>
          <a:r>
            <a:rPr lang="es-PE" sz="1800" b="1" kern="1200" dirty="0" smtClean="0"/>
            <a:t>Dictamen definitivo</a:t>
          </a:r>
          <a:endParaRPr lang="es-PE" sz="1800" b="1" kern="1200" dirty="0"/>
        </a:p>
      </dsp:txBody>
      <dsp:txXfrm>
        <a:off x="1067526" y="2844758"/>
        <a:ext cx="2031895" cy="1219137"/>
      </dsp:txXfrm>
    </dsp:sp>
    <dsp:sp modelId="{121864C3-978F-41BE-ADB1-7D5A74AEAC26}">
      <dsp:nvSpPr>
        <dsp:cNvPr id="0" name=""/>
        <dsp:cNvSpPr/>
      </dsp:nvSpPr>
      <dsp:spPr>
        <a:xfrm>
          <a:off x="3302611" y="2844758"/>
          <a:ext cx="2031895" cy="121913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800" b="1" kern="1200" dirty="0" smtClean="0"/>
            <a:t>6.6 </a:t>
          </a:r>
          <a:r>
            <a:rPr lang="es-PE" sz="1800" b="1" kern="1200" dirty="0" smtClean="0"/>
            <a:t>Análisis costo - beneficio</a:t>
          </a:r>
          <a:endParaRPr lang="es-PE" sz="1800" b="1" kern="1200" dirty="0"/>
        </a:p>
      </dsp:txBody>
      <dsp:txXfrm>
        <a:off x="3302611" y="2844758"/>
        <a:ext cx="2031895" cy="12191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98960D-6120-4999-828F-563F21BFC6CC}">
      <dsp:nvSpPr>
        <dsp:cNvPr id="0" name=""/>
        <dsp:cNvSpPr/>
      </dsp:nvSpPr>
      <dsp:spPr>
        <a:xfrm>
          <a:off x="0" y="319973"/>
          <a:ext cx="1997311" cy="119838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800" b="1" kern="1200" dirty="0" smtClean="0"/>
            <a:t>6.7 Análisis costo-efectividad</a:t>
          </a:r>
          <a:endParaRPr lang="es-PE" sz="1800" b="1" kern="1200" dirty="0"/>
        </a:p>
      </dsp:txBody>
      <dsp:txXfrm>
        <a:off x="0" y="319973"/>
        <a:ext cx="1997311" cy="1198387"/>
      </dsp:txXfrm>
    </dsp:sp>
    <dsp:sp modelId="{BF065945-9CFF-4FEA-942E-74176781B5CF}">
      <dsp:nvSpPr>
        <dsp:cNvPr id="0" name=""/>
        <dsp:cNvSpPr/>
      </dsp:nvSpPr>
      <dsp:spPr>
        <a:xfrm>
          <a:off x="2197555" y="321927"/>
          <a:ext cx="1997311" cy="119838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800" b="1" kern="1200" dirty="0" smtClean="0"/>
            <a:t>6.8 Análisis de costo-utilidad</a:t>
          </a:r>
          <a:endParaRPr lang="es-PE" sz="1800" b="1" kern="1200" dirty="0"/>
        </a:p>
      </dsp:txBody>
      <dsp:txXfrm>
        <a:off x="2197555" y="321927"/>
        <a:ext cx="1997311" cy="1198387"/>
      </dsp:txXfrm>
    </dsp:sp>
    <dsp:sp modelId="{B3FA0777-2117-4B6E-937B-43C5FF1E0416}">
      <dsp:nvSpPr>
        <dsp:cNvPr id="0" name=""/>
        <dsp:cNvSpPr/>
      </dsp:nvSpPr>
      <dsp:spPr>
        <a:xfrm>
          <a:off x="512" y="1720045"/>
          <a:ext cx="1997311" cy="119838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800" b="1" kern="1200" dirty="0" smtClean="0"/>
            <a:t>6.9 Medico solicitante</a:t>
          </a:r>
          <a:r>
            <a:rPr lang="es-PE" sz="1800" b="1" kern="1200" dirty="0" smtClean="0"/>
            <a:t/>
          </a:r>
          <a:br>
            <a:rPr lang="es-PE" sz="1800" b="1" kern="1200" dirty="0" smtClean="0"/>
          </a:br>
          <a:endParaRPr lang="es-PE" sz="1800" b="1" kern="1200" dirty="0"/>
        </a:p>
      </dsp:txBody>
      <dsp:txXfrm>
        <a:off x="512" y="1720045"/>
        <a:ext cx="1997311" cy="1198387"/>
      </dsp:txXfrm>
    </dsp:sp>
    <dsp:sp modelId="{66F2CDF0-D4A6-4480-AEB1-138107958C3D}">
      <dsp:nvSpPr>
        <dsp:cNvPr id="0" name=""/>
        <dsp:cNvSpPr/>
      </dsp:nvSpPr>
      <dsp:spPr>
        <a:xfrm>
          <a:off x="2197555" y="1720045"/>
          <a:ext cx="1997311" cy="119838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800" b="1" kern="1200" dirty="0" smtClean="0"/>
            <a:t>6.10 Repositorio de dictámenes de evaluación de tecnología sanitaria</a:t>
          </a:r>
          <a:endParaRPr lang="es-PE" sz="1800" b="1" kern="1200" dirty="0"/>
        </a:p>
      </dsp:txBody>
      <dsp:txXfrm>
        <a:off x="2197555" y="1720045"/>
        <a:ext cx="1997311" cy="11983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962400" cy="35022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5179484" y="1"/>
            <a:ext cx="3962400" cy="35022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E610FF-401B-4356-8C0A-0ED46E77348E}" type="datetimeFigureOut">
              <a:rPr lang="es-PE" smtClean="0"/>
              <a:pPr/>
              <a:t>02/03/2017</a:t>
            </a:fld>
            <a:endParaRPr lang="es-PE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6630016"/>
            <a:ext cx="3962400" cy="35022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5179484" y="6630016"/>
            <a:ext cx="3962400" cy="35022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68BD31-D63F-4A93-A469-F45D85A0463C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6103052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53354C-676D-4414-98BD-F738BEBB7028}" type="datetimeFigureOut">
              <a:rPr lang="es-PE" smtClean="0"/>
              <a:pPr/>
              <a:t>02/03/2017</a:t>
            </a:fld>
            <a:endParaRPr lang="es-PE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2827338" y="523875"/>
            <a:ext cx="3489325" cy="26177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PE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914400" y="3315613"/>
            <a:ext cx="7315200" cy="3141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6630015"/>
            <a:ext cx="3962400" cy="349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5179484" y="6630015"/>
            <a:ext cx="3962400" cy="349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DC039A-4074-4A7B-968D-57771A6E8275}" type="slidenum">
              <a:rPr lang="es-PE" smtClean="0"/>
              <a:pPr/>
              <a:t>‹Nº›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468328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DC039A-4074-4A7B-968D-57771A6E8275}" type="slidenum">
              <a:rPr lang="es-PE" smtClean="0"/>
              <a:pPr/>
              <a:t>1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8362016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DC039A-4074-4A7B-968D-57771A6E8275}" type="slidenum">
              <a:rPr lang="es-PE" smtClean="0"/>
              <a:pPr/>
              <a:t>14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40879471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DC039A-4074-4A7B-968D-57771A6E8275}" type="slidenum">
              <a:rPr lang="es-PE" smtClean="0"/>
              <a:pPr/>
              <a:t>15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5152471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DC039A-4074-4A7B-968D-57771A6E8275}" type="slidenum">
              <a:rPr lang="es-PE" smtClean="0"/>
              <a:pPr/>
              <a:t>16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19630611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DC039A-4074-4A7B-968D-57771A6E8275}" type="slidenum">
              <a:rPr lang="es-PE" smtClean="0"/>
              <a:pPr/>
              <a:t>17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0478883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DC039A-4074-4A7B-968D-57771A6E8275}" type="slidenum">
              <a:rPr lang="es-PE" smtClean="0"/>
              <a:pPr/>
              <a:t>19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2313228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DC039A-4074-4A7B-968D-57771A6E8275}" type="slidenum">
              <a:rPr lang="es-PE" smtClean="0"/>
              <a:pPr/>
              <a:t>2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093166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DC039A-4074-4A7B-968D-57771A6E8275}" type="slidenum">
              <a:rPr lang="es-PE" smtClean="0"/>
              <a:pPr/>
              <a:t>3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13040293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DC039A-4074-4A7B-968D-57771A6E8275}" type="slidenum">
              <a:rPr lang="es-PE" smtClean="0"/>
              <a:pPr/>
              <a:t>7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18760590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DC039A-4074-4A7B-968D-57771A6E8275}" type="slidenum">
              <a:rPr lang="es-PE" smtClean="0"/>
              <a:pPr/>
              <a:t>8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1550914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DC039A-4074-4A7B-968D-57771A6E8275}" type="slidenum">
              <a:rPr lang="es-PE" smtClean="0"/>
              <a:pPr/>
              <a:t>10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29873637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DC039A-4074-4A7B-968D-57771A6E8275}" type="slidenum">
              <a:rPr lang="es-PE" smtClean="0"/>
              <a:pPr/>
              <a:t>11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3948594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DC039A-4074-4A7B-968D-57771A6E8275}" type="slidenum">
              <a:rPr lang="es-PE" smtClean="0"/>
              <a:pPr/>
              <a:t>12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41657727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DC039A-4074-4A7B-968D-57771A6E8275}" type="slidenum">
              <a:rPr lang="es-PE" smtClean="0"/>
              <a:pPr/>
              <a:t>13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28645481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10 Imagen" descr="PLANTILLAS PPT FINALES CON NUEVO LOGO-02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355976" y="3789040"/>
            <a:ext cx="3744416" cy="1154559"/>
          </a:xfrm>
        </p:spPr>
        <p:txBody>
          <a:bodyPr>
            <a:normAutofit/>
          </a:bodyPr>
          <a:lstStyle>
            <a:lvl1pPr algn="l">
              <a:defRPr sz="2800" b="1">
                <a:solidFill>
                  <a:schemeClr val="tx1"/>
                </a:solidFill>
                <a:latin typeface="Arial" pitchFamily="34" charset="0"/>
                <a:ea typeface="Tahoma" pitchFamily="34" charset="0"/>
                <a:cs typeface="Arial" pitchFamily="34" charset="0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355976" y="5085184"/>
            <a:ext cx="3744416" cy="720080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DFDEC-8BA7-4214-8ECC-71B555B60C7E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02/03/2017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D7D0E-E8DB-4A41-9E2F-7605E005E4C6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8" name="7 Conector recto"/>
          <p:cNvCxnSpPr/>
          <p:nvPr userDrawn="1"/>
        </p:nvCxnSpPr>
        <p:spPr>
          <a:xfrm>
            <a:off x="4283968" y="5085184"/>
            <a:ext cx="0" cy="72008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1146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380312" y="1268760"/>
            <a:ext cx="576064" cy="4857403"/>
          </a:xfrm>
        </p:spPr>
        <p:txBody>
          <a:bodyPr vert="eaVert">
            <a:normAutofit/>
          </a:bodyPr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580112" y="1268760"/>
            <a:ext cx="1656184" cy="4857403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DFDEC-8BA7-4214-8ECC-71B555B60C7E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02/03/2017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D7D0E-E8DB-4A41-9E2F-7605E005E4C6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402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s-PE" smtClean="0">
                <a:solidFill>
                  <a:prstClr val="black">
                    <a:tint val="75000"/>
                  </a:prstClr>
                </a:solidFill>
              </a:rPr>
              <a:t>21/02/2017</a:t>
            </a: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65E01B-00EF-4C8D-B3DB-98353A8110C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7108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s-PE" smtClean="0">
                <a:solidFill>
                  <a:prstClr val="black">
                    <a:tint val="75000"/>
                  </a:prstClr>
                </a:solidFill>
              </a:rPr>
              <a:t>21/02/2017</a:t>
            </a: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65E01B-00EF-4C8D-B3DB-98353A8110CC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882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18951C-299B-4575-8CA9-D5DB28D6FB22}" type="datetime1">
              <a:rPr lang="es-ES" smtClean="0"/>
              <a:pPr>
                <a:defRPr/>
              </a:pPr>
              <a:t>02/03/2017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65E01B-00EF-4C8D-B3DB-98353A8110CC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19365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EA34FC0-8FE1-4888-A864-075418242AC0}" type="datetime1">
              <a:rPr lang="es-ES" smtClean="0"/>
              <a:pPr>
                <a:defRPr/>
              </a:pPr>
              <a:t>02/03/2017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65E01B-00EF-4C8D-B3DB-98353A8110CC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541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3768" y="2636912"/>
            <a:ext cx="6048672" cy="5760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483768" y="3429000"/>
            <a:ext cx="6048672" cy="187220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DFDEC-8BA7-4214-8ECC-71B555B60C7E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02/03/2017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D7D0E-E8DB-4A41-9E2F-7605E005E4C6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324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35696" y="2564904"/>
            <a:ext cx="6624736" cy="36004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835696" y="2996952"/>
            <a:ext cx="3164160" cy="2736304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52256" y="2996952"/>
            <a:ext cx="3308176" cy="2736304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DFDEC-8BA7-4214-8ECC-71B555B60C7E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02/03/2017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D7D0E-E8DB-4A41-9E2F-7605E005E4C6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489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67744" y="2636912"/>
            <a:ext cx="2808312" cy="720080"/>
          </a:xfrm>
        </p:spPr>
        <p:txBody>
          <a:bodyPr anchor="b">
            <a:noAutofit/>
          </a:bodyPr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267744" y="3428999"/>
            <a:ext cx="2733700" cy="2376265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5148064" y="2636912"/>
            <a:ext cx="2808312" cy="711770"/>
          </a:xfrm>
        </p:spPr>
        <p:txBody>
          <a:bodyPr anchor="b">
            <a:noAutofit/>
          </a:bodyPr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5149081" y="3428999"/>
            <a:ext cx="2807295" cy="2376265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 dirty="0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DFDEC-8BA7-4214-8ECC-71B555B60C7E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02/03/2017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D7D0E-E8DB-4A41-9E2F-7605E005E4C6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883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699792" y="2420888"/>
            <a:ext cx="3960440" cy="1584176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DFDEC-8BA7-4214-8ECC-71B555B60C7E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02/03/2017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D7D0E-E8DB-4A41-9E2F-7605E005E4C6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537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DFDEC-8BA7-4214-8ECC-71B555B60C7E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02/03/2017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D7D0E-E8DB-4A41-9E2F-7605E005E4C6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231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91681" y="2780928"/>
            <a:ext cx="2880320" cy="742404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16016" y="2564905"/>
            <a:ext cx="3970784" cy="3456384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91680" y="3645025"/>
            <a:ext cx="2880320" cy="23762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DFDEC-8BA7-4214-8ECC-71B555B60C7E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02/03/2017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D7D0E-E8DB-4A41-9E2F-7605E005E4C6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4034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347864" y="5301208"/>
            <a:ext cx="4464496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347864" y="1844824"/>
            <a:ext cx="4464496" cy="3384375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E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347864" y="5805264"/>
            <a:ext cx="4464496" cy="365918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DFDEC-8BA7-4214-8ECC-71B555B60C7E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02/03/2017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D7D0E-E8DB-4A41-9E2F-7605E005E4C6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235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67744" y="2492896"/>
            <a:ext cx="6429400" cy="580926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267744" y="3212976"/>
            <a:ext cx="6419056" cy="2913187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DFDEC-8BA7-4214-8ECC-71B555B60C7E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02/03/2017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D7D0E-E8DB-4A41-9E2F-7605E005E4C6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416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8 Imagen" descr="PLANTILLAS PPT FINALES CON NUEVO LOGO-04.jpg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2627784" y="2636912"/>
            <a:ext cx="6069360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627784" y="3356992"/>
            <a:ext cx="6059016" cy="27691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2DFDEC-8BA7-4214-8ECC-71B555B60C7E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02/03/2017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1D7D0E-E8DB-4A41-9E2F-7605E005E4C6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452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  <p:sldLayoutId id="2147483710" r:id="rId13"/>
    <p:sldLayoutId id="2147483717" r:id="rId14"/>
  </p:sldLayoutIdLst>
  <p:txStyles>
    <p:titleStyle>
      <a:lvl1pPr algn="l" defTabSz="914400" rtl="0" eaLnBrk="1" latinLnBrk="0" hangingPunct="1"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5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Relationship Id="rId4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Relationship Id="rId4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Relationship Id="rId4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2.xml"/><Relationship Id="rId4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3.xml"/><Relationship Id="rId4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5.xml"/><Relationship Id="rId5" Type="http://schemas.openxmlformats.org/officeDocument/2006/relationships/image" Target="../media/image10.gif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1.jpeg"/><Relationship Id="rId9" Type="http://schemas.openxmlformats.org/officeDocument/2006/relationships/hyperlink" Target="http://www.essalud.gob.pe/ietsi/eval_prod_farm_otros.html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331640" y="3212976"/>
            <a:ext cx="7028236" cy="1297854"/>
          </a:xfrm>
        </p:spPr>
        <p:txBody>
          <a:bodyPr>
            <a:noAutofit/>
          </a:bodyPr>
          <a:lstStyle/>
          <a:p>
            <a:r>
              <a:rPr lang="es-PE" sz="3200" b="1" dirty="0"/>
              <a:t>Normativa para la autorización y uso de Productos Farmacéuticos no Incluidos en el Petitorio Farmacológico de Essalud</a:t>
            </a:r>
            <a:br>
              <a:rPr lang="es-PE" sz="3200" b="1" dirty="0"/>
            </a:br>
            <a:endParaRPr lang="es-PE" sz="3200" b="1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924652" cy="608806"/>
          </a:xfrm>
        </p:spPr>
        <p:txBody>
          <a:bodyPr>
            <a:noAutofit/>
          </a:bodyPr>
          <a:lstStyle/>
          <a:p>
            <a:r>
              <a:rPr lang="es-PE" sz="1800" dirty="0"/>
              <a:t>Dr. Fabián A. Fiestas Saldarriaga</a:t>
            </a:r>
          </a:p>
          <a:p>
            <a:r>
              <a:rPr lang="es-PE" sz="1800" dirty="0"/>
              <a:t>Gerente de la Dirección de Evaluación de Tecnologías Sanitarias</a:t>
            </a:r>
          </a:p>
        </p:txBody>
      </p:sp>
      <p:pic>
        <p:nvPicPr>
          <p:cNvPr id="4" name="3 Imagen" descr="Ietsi gif.png"/>
          <p:cNvPicPr>
            <a:picLocks noChangeAspect="1"/>
          </p:cNvPicPr>
          <p:nvPr/>
        </p:nvPicPr>
        <p:blipFill rotWithShape="1">
          <a:blip r:embed="rId5"/>
          <a:srcRect l="83637"/>
          <a:stretch/>
        </p:blipFill>
        <p:spPr>
          <a:xfrm>
            <a:off x="7391383" y="116632"/>
            <a:ext cx="1447851" cy="1500198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68331" y="332656"/>
            <a:ext cx="6048672" cy="576064"/>
          </a:xfrm>
        </p:spPr>
        <p:txBody>
          <a:bodyPr>
            <a:normAutofit fontScale="90000"/>
          </a:bodyPr>
          <a:lstStyle/>
          <a:p>
            <a:r>
              <a:rPr lang="es-PE" sz="2800" b="1" dirty="0"/>
              <a:t>8. DISPOSICIONES ESPECÍFICAS</a:t>
            </a:r>
            <a:br>
              <a:rPr lang="es-PE" sz="2800" b="1" dirty="0"/>
            </a:br>
            <a:r>
              <a:rPr lang="es-PE" sz="2800" dirty="0"/>
              <a:t>En caso de Existencia de dictamen IETSI</a:t>
            </a:r>
            <a:endParaRPr lang="es-PE" sz="28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Elipse"/>
          <p:cNvSpPr/>
          <p:nvPr/>
        </p:nvSpPr>
        <p:spPr>
          <a:xfrm>
            <a:off x="849574" y="1401893"/>
            <a:ext cx="428628" cy="428628"/>
          </a:xfrm>
          <a:prstGeom prst="ellipse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dirty="0"/>
          </a:p>
        </p:txBody>
      </p:sp>
      <p:sp>
        <p:nvSpPr>
          <p:cNvPr id="7" name="6 Rectángulo redondeado"/>
          <p:cNvSpPr/>
          <p:nvPr/>
        </p:nvSpPr>
        <p:spPr>
          <a:xfrm>
            <a:off x="1421078" y="1187579"/>
            <a:ext cx="1214446" cy="857256"/>
          </a:xfrm>
          <a:prstGeom prst="roundRect">
            <a:avLst/>
          </a:prstGeom>
          <a:solidFill>
            <a:srgbClr val="C1EFFF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900" dirty="0">
                <a:solidFill>
                  <a:schemeClr val="tx1"/>
                </a:solidFill>
              </a:rPr>
              <a:t>Medico identifica necesidad de uso de producto farmacéutico FP</a:t>
            </a:r>
          </a:p>
        </p:txBody>
      </p:sp>
      <p:sp>
        <p:nvSpPr>
          <p:cNvPr id="8" name="7 Rectángulo redondeado"/>
          <p:cNvSpPr/>
          <p:nvPr/>
        </p:nvSpPr>
        <p:spPr>
          <a:xfrm>
            <a:off x="2778400" y="1187579"/>
            <a:ext cx="1071570" cy="857256"/>
          </a:xfrm>
          <a:prstGeom prst="roundRect">
            <a:avLst/>
          </a:prstGeom>
          <a:solidFill>
            <a:srgbClr val="C1EFFF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900" dirty="0">
                <a:solidFill>
                  <a:schemeClr val="tx1"/>
                </a:solidFill>
              </a:rPr>
              <a:t>Solicita a Jefatura de servicio/departamento una junta medica.</a:t>
            </a:r>
          </a:p>
        </p:txBody>
      </p:sp>
      <p:sp>
        <p:nvSpPr>
          <p:cNvPr id="10" name="9 Decisión"/>
          <p:cNvSpPr/>
          <p:nvPr/>
        </p:nvSpPr>
        <p:spPr>
          <a:xfrm>
            <a:off x="5139854" y="1259017"/>
            <a:ext cx="1071570" cy="714380"/>
          </a:xfrm>
          <a:prstGeom prst="flowChartDecision">
            <a:avLst/>
          </a:prstGeom>
          <a:solidFill>
            <a:srgbClr val="FFFF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800" dirty="0">
                <a:solidFill>
                  <a:sysClr val="windowText" lastClr="000000"/>
                </a:solidFill>
              </a:rPr>
              <a:t>¿Existe Dictamen IETSI?</a:t>
            </a:r>
          </a:p>
        </p:txBody>
      </p:sp>
      <p:cxnSp>
        <p:nvCxnSpPr>
          <p:cNvPr id="19" name="18 Conector recto de flecha"/>
          <p:cNvCxnSpPr>
            <a:stCxn id="6" idx="6"/>
            <a:endCxn id="7" idx="1"/>
          </p:cNvCxnSpPr>
          <p:nvPr/>
        </p:nvCxnSpPr>
        <p:spPr>
          <a:xfrm>
            <a:off x="1278202" y="1616207"/>
            <a:ext cx="142876" cy="1588"/>
          </a:xfrm>
          <a:prstGeom prst="straightConnector1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 de flecha"/>
          <p:cNvCxnSpPr>
            <a:stCxn id="7" idx="3"/>
            <a:endCxn id="8" idx="1"/>
          </p:cNvCxnSpPr>
          <p:nvPr/>
        </p:nvCxnSpPr>
        <p:spPr>
          <a:xfrm>
            <a:off x="2635524" y="1616207"/>
            <a:ext cx="142876" cy="1588"/>
          </a:xfrm>
          <a:prstGeom prst="straightConnector1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recto de flecha"/>
          <p:cNvCxnSpPr>
            <a:stCxn id="8" idx="3"/>
            <a:endCxn id="44" idx="1"/>
          </p:cNvCxnSpPr>
          <p:nvPr/>
        </p:nvCxnSpPr>
        <p:spPr>
          <a:xfrm>
            <a:off x="3849970" y="1616207"/>
            <a:ext cx="142876" cy="1588"/>
          </a:xfrm>
          <a:prstGeom prst="straightConnector1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47 Esquina doblada"/>
          <p:cNvSpPr/>
          <p:nvPr/>
        </p:nvSpPr>
        <p:spPr>
          <a:xfrm>
            <a:off x="1278202" y="2116273"/>
            <a:ext cx="571504" cy="500066"/>
          </a:xfrm>
          <a:prstGeom prst="foldedCorner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PE" sz="1000" dirty="0"/>
              <a:t>Anexo N°1</a:t>
            </a:r>
          </a:p>
        </p:txBody>
      </p:sp>
      <p:sp>
        <p:nvSpPr>
          <p:cNvPr id="49" name="48 Esquina doblada"/>
          <p:cNvSpPr/>
          <p:nvPr/>
        </p:nvSpPr>
        <p:spPr>
          <a:xfrm>
            <a:off x="1992582" y="2116273"/>
            <a:ext cx="571504" cy="500066"/>
          </a:xfrm>
          <a:prstGeom prst="foldedCorner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PE" sz="1000" dirty="0"/>
              <a:t>Anexo N°2</a:t>
            </a:r>
          </a:p>
        </p:txBody>
      </p:sp>
      <p:sp>
        <p:nvSpPr>
          <p:cNvPr id="53" name="52 Rectángulo"/>
          <p:cNvSpPr/>
          <p:nvPr/>
        </p:nvSpPr>
        <p:spPr>
          <a:xfrm>
            <a:off x="832189" y="1097453"/>
            <a:ext cx="8304193" cy="288032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E" dirty="0"/>
          </a:p>
        </p:txBody>
      </p:sp>
      <p:sp>
        <p:nvSpPr>
          <p:cNvPr id="54" name="53 Rectángulo"/>
          <p:cNvSpPr/>
          <p:nvPr/>
        </p:nvSpPr>
        <p:spPr>
          <a:xfrm>
            <a:off x="465232" y="1097453"/>
            <a:ext cx="357190" cy="288032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s-PE" sz="1400" dirty="0"/>
              <a:t>Servicio/Departamento</a:t>
            </a:r>
          </a:p>
        </p:txBody>
      </p:sp>
      <p:sp>
        <p:nvSpPr>
          <p:cNvPr id="44" name="43 Rectángulo redondeado"/>
          <p:cNvSpPr/>
          <p:nvPr/>
        </p:nvSpPr>
        <p:spPr>
          <a:xfrm>
            <a:off x="3992846" y="1187579"/>
            <a:ext cx="1000132" cy="857256"/>
          </a:xfrm>
          <a:prstGeom prst="roundRect">
            <a:avLst/>
          </a:prstGeom>
          <a:solidFill>
            <a:srgbClr val="C1EFFF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900" dirty="0">
                <a:solidFill>
                  <a:schemeClr val="tx1"/>
                </a:solidFill>
              </a:rPr>
              <a:t>Junta Médica y médico revisan el repositorio de ETS del IETSI</a:t>
            </a:r>
          </a:p>
        </p:txBody>
      </p:sp>
      <p:cxnSp>
        <p:nvCxnSpPr>
          <p:cNvPr id="112" name="111 Conector recto de flecha"/>
          <p:cNvCxnSpPr>
            <a:stCxn id="44" idx="3"/>
            <a:endCxn id="10" idx="1"/>
          </p:cNvCxnSpPr>
          <p:nvPr/>
        </p:nvCxnSpPr>
        <p:spPr>
          <a:xfrm>
            <a:off x="4992978" y="1616207"/>
            <a:ext cx="146876" cy="0"/>
          </a:xfrm>
          <a:prstGeom prst="straightConnector1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40 Decisión"/>
          <p:cNvSpPr/>
          <p:nvPr/>
        </p:nvSpPr>
        <p:spPr>
          <a:xfrm>
            <a:off x="5139854" y="2187711"/>
            <a:ext cx="1071570" cy="714380"/>
          </a:xfrm>
          <a:prstGeom prst="flowChartDecision">
            <a:avLst/>
          </a:prstGeom>
          <a:solidFill>
            <a:srgbClr val="FFFF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800" dirty="0">
                <a:solidFill>
                  <a:sysClr val="windowText" lastClr="000000"/>
                </a:solidFill>
              </a:rPr>
              <a:t>¿Aprueba lo solicitado?</a:t>
            </a:r>
          </a:p>
        </p:txBody>
      </p:sp>
      <p:sp>
        <p:nvSpPr>
          <p:cNvPr id="42" name="41 Rectángulo redondeado"/>
          <p:cNvSpPr/>
          <p:nvPr/>
        </p:nvSpPr>
        <p:spPr>
          <a:xfrm>
            <a:off x="6350300" y="2116273"/>
            <a:ext cx="1214446" cy="857256"/>
          </a:xfrm>
          <a:prstGeom prst="roundRect">
            <a:avLst/>
          </a:prstGeom>
          <a:solidFill>
            <a:srgbClr val="C1EFFF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900" dirty="0">
                <a:solidFill>
                  <a:schemeClr val="tx1"/>
                </a:solidFill>
              </a:rPr>
              <a:t>Junta Medica emite informe sobre la pertinencia del uso</a:t>
            </a:r>
          </a:p>
        </p:txBody>
      </p:sp>
      <p:sp>
        <p:nvSpPr>
          <p:cNvPr id="45" name="44 Rectángulo redondeado"/>
          <p:cNvSpPr/>
          <p:nvPr/>
        </p:nvSpPr>
        <p:spPr>
          <a:xfrm>
            <a:off x="5066416" y="3183688"/>
            <a:ext cx="1214446" cy="500066"/>
          </a:xfrm>
          <a:prstGeom prst="roundRect">
            <a:avLst/>
          </a:prstGeom>
          <a:solidFill>
            <a:srgbClr val="C1EFFF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900" dirty="0">
                <a:solidFill>
                  <a:schemeClr val="tx1"/>
                </a:solidFill>
              </a:rPr>
              <a:t>Junta Medica desestima lo solicitado</a:t>
            </a:r>
          </a:p>
        </p:txBody>
      </p:sp>
      <p:sp>
        <p:nvSpPr>
          <p:cNvPr id="47" name="46 Rectángulo redondeado"/>
          <p:cNvSpPr/>
          <p:nvPr/>
        </p:nvSpPr>
        <p:spPr>
          <a:xfrm>
            <a:off x="7687159" y="2116273"/>
            <a:ext cx="1428760" cy="857256"/>
          </a:xfrm>
          <a:prstGeom prst="roundRect">
            <a:avLst/>
          </a:prstGeom>
          <a:solidFill>
            <a:srgbClr val="C1EFFF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900" dirty="0">
                <a:solidFill>
                  <a:schemeClr val="tx1"/>
                </a:solidFill>
              </a:rPr>
              <a:t>Medico eleva anexos 1,2 </a:t>
            </a:r>
            <a:r>
              <a:rPr lang="es-PE" sz="900" dirty="0" smtClean="0">
                <a:solidFill>
                  <a:schemeClr val="tx1"/>
                </a:solidFill>
              </a:rPr>
              <a:t>,  </a:t>
            </a:r>
            <a:r>
              <a:rPr lang="es-PE" sz="900" dirty="0">
                <a:solidFill>
                  <a:schemeClr val="tx1"/>
                </a:solidFill>
              </a:rPr>
              <a:t>3 </a:t>
            </a:r>
            <a:r>
              <a:rPr lang="es-PE" sz="900" dirty="0" smtClean="0">
                <a:solidFill>
                  <a:schemeClr val="tx1"/>
                </a:solidFill>
              </a:rPr>
              <a:t> e HC a </a:t>
            </a:r>
            <a:r>
              <a:rPr lang="es-PE" sz="900" dirty="0">
                <a:solidFill>
                  <a:schemeClr val="tx1"/>
                </a:solidFill>
              </a:rPr>
              <a:t>CFT órgano desconcentrado a través de Jefatura de Servicio y/o Departamento</a:t>
            </a:r>
          </a:p>
        </p:txBody>
      </p:sp>
      <p:cxnSp>
        <p:nvCxnSpPr>
          <p:cNvPr id="55" name="54 Conector recto de flecha"/>
          <p:cNvCxnSpPr>
            <a:stCxn id="10" idx="2"/>
            <a:endCxn id="41" idx="0"/>
          </p:cNvCxnSpPr>
          <p:nvPr/>
        </p:nvCxnSpPr>
        <p:spPr>
          <a:xfrm>
            <a:off x="5675639" y="1973397"/>
            <a:ext cx="0" cy="214314"/>
          </a:xfrm>
          <a:prstGeom prst="straightConnector1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55 Conector recto de flecha"/>
          <p:cNvCxnSpPr>
            <a:stCxn id="41" idx="2"/>
            <a:endCxn id="45" idx="0"/>
          </p:cNvCxnSpPr>
          <p:nvPr/>
        </p:nvCxnSpPr>
        <p:spPr>
          <a:xfrm flipH="1">
            <a:off x="5673639" y="2902091"/>
            <a:ext cx="2000" cy="281597"/>
          </a:xfrm>
          <a:prstGeom prst="straightConnector1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56 Conector recto de flecha"/>
          <p:cNvCxnSpPr>
            <a:stCxn id="41" idx="3"/>
            <a:endCxn id="42" idx="1"/>
          </p:cNvCxnSpPr>
          <p:nvPr/>
        </p:nvCxnSpPr>
        <p:spPr>
          <a:xfrm>
            <a:off x="6211424" y="2544901"/>
            <a:ext cx="138876" cy="0"/>
          </a:xfrm>
          <a:prstGeom prst="straightConnector1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57 Esquina doblada"/>
          <p:cNvSpPr/>
          <p:nvPr/>
        </p:nvSpPr>
        <p:spPr>
          <a:xfrm>
            <a:off x="6957523" y="3138972"/>
            <a:ext cx="571504" cy="500066"/>
          </a:xfrm>
          <a:prstGeom prst="foldedCorner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PE" sz="1000" dirty="0"/>
              <a:t>Anexo N°3</a:t>
            </a:r>
          </a:p>
        </p:txBody>
      </p:sp>
      <p:sp>
        <p:nvSpPr>
          <p:cNvPr id="63" name="62 CuadroTexto"/>
          <p:cNvSpPr txBox="1"/>
          <p:nvPr/>
        </p:nvSpPr>
        <p:spPr>
          <a:xfrm>
            <a:off x="5139854" y="2877362"/>
            <a:ext cx="4286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PE" sz="1100" dirty="0"/>
              <a:t>NO</a:t>
            </a:r>
          </a:p>
        </p:txBody>
      </p:sp>
      <p:sp>
        <p:nvSpPr>
          <p:cNvPr id="64" name="63 CuadroTexto"/>
          <p:cNvSpPr txBox="1"/>
          <p:nvPr/>
        </p:nvSpPr>
        <p:spPr>
          <a:xfrm>
            <a:off x="5088120" y="1985468"/>
            <a:ext cx="4286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PE" sz="1100" dirty="0"/>
              <a:t>SI</a:t>
            </a:r>
          </a:p>
        </p:txBody>
      </p:sp>
      <p:sp>
        <p:nvSpPr>
          <p:cNvPr id="66" name="65 CuadroTexto"/>
          <p:cNvSpPr txBox="1"/>
          <p:nvPr/>
        </p:nvSpPr>
        <p:spPr>
          <a:xfrm>
            <a:off x="5939089" y="2152808"/>
            <a:ext cx="4286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PE" sz="1100" dirty="0"/>
              <a:t>SI</a:t>
            </a:r>
          </a:p>
        </p:txBody>
      </p:sp>
      <p:cxnSp>
        <p:nvCxnSpPr>
          <p:cNvPr id="67" name="66 Conector recto de flecha"/>
          <p:cNvCxnSpPr>
            <a:stCxn id="42" idx="3"/>
            <a:endCxn id="47" idx="1"/>
          </p:cNvCxnSpPr>
          <p:nvPr/>
        </p:nvCxnSpPr>
        <p:spPr>
          <a:xfrm>
            <a:off x="7564746" y="2544901"/>
            <a:ext cx="122413" cy="0"/>
          </a:xfrm>
          <a:prstGeom prst="straightConnector1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141 Forma"/>
          <p:cNvCxnSpPr>
            <a:stCxn id="47" idx="2"/>
            <a:endCxn id="79" idx="0"/>
          </p:cNvCxnSpPr>
          <p:nvPr/>
        </p:nvCxnSpPr>
        <p:spPr>
          <a:xfrm rot="5400000">
            <a:off x="3891261" y="753379"/>
            <a:ext cx="2290128" cy="6730428"/>
          </a:xfrm>
          <a:prstGeom prst="bentConnector3">
            <a:avLst>
              <a:gd name="adj1" fmla="val 50000"/>
            </a:avLst>
          </a:prstGeom>
          <a:ln w="28575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68 Rectángulo"/>
          <p:cNvSpPr/>
          <p:nvPr/>
        </p:nvSpPr>
        <p:spPr>
          <a:xfrm>
            <a:off x="9768" y="1097453"/>
            <a:ext cx="455464" cy="55235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s-PE" sz="1400" dirty="0"/>
              <a:t>Órgano desconcentrado/órgano prestador nacional EESS</a:t>
            </a:r>
          </a:p>
        </p:txBody>
      </p:sp>
      <p:sp>
        <p:nvSpPr>
          <p:cNvPr id="79" name="78 Rectángulo redondeado"/>
          <p:cNvSpPr/>
          <p:nvPr/>
        </p:nvSpPr>
        <p:spPr>
          <a:xfrm>
            <a:off x="1063888" y="5263657"/>
            <a:ext cx="1214446" cy="857256"/>
          </a:xfrm>
          <a:prstGeom prst="roundRect">
            <a:avLst/>
          </a:prstGeom>
          <a:solidFill>
            <a:srgbClr val="C1EFFF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900" dirty="0">
                <a:solidFill>
                  <a:schemeClr val="tx1"/>
                </a:solidFill>
              </a:rPr>
              <a:t>CFT evalúa y verifica que el caso se corresponda con el dictamen del IETSI</a:t>
            </a:r>
          </a:p>
        </p:txBody>
      </p:sp>
      <p:sp>
        <p:nvSpPr>
          <p:cNvPr id="80" name="79 Rectángulo redondeado"/>
          <p:cNvSpPr/>
          <p:nvPr/>
        </p:nvSpPr>
        <p:spPr>
          <a:xfrm>
            <a:off x="2564086" y="5263657"/>
            <a:ext cx="1214446" cy="857256"/>
          </a:xfrm>
          <a:prstGeom prst="roundRect">
            <a:avLst/>
          </a:prstGeom>
          <a:solidFill>
            <a:srgbClr val="C1EFFF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900" dirty="0">
                <a:solidFill>
                  <a:schemeClr val="tx1"/>
                </a:solidFill>
              </a:rPr>
              <a:t>Emite un informe autorizando o rechazando en un plazo no &gt; 15 días calendario</a:t>
            </a:r>
          </a:p>
        </p:txBody>
      </p:sp>
      <p:sp>
        <p:nvSpPr>
          <p:cNvPr id="81" name="80 Rectángulo redondeado"/>
          <p:cNvSpPr/>
          <p:nvPr/>
        </p:nvSpPr>
        <p:spPr>
          <a:xfrm>
            <a:off x="4135722" y="4406401"/>
            <a:ext cx="1357322" cy="642942"/>
          </a:xfrm>
          <a:prstGeom prst="roundRect">
            <a:avLst/>
          </a:prstGeom>
          <a:solidFill>
            <a:srgbClr val="C1EFFF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900" dirty="0">
                <a:solidFill>
                  <a:schemeClr val="tx1"/>
                </a:solidFill>
              </a:rPr>
              <a:t>Remite informa al Servicio a través de Gerencia/dirección</a:t>
            </a:r>
          </a:p>
        </p:txBody>
      </p:sp>
      <p:sp>
        <p:nvSpPr>
          <p:cNvPr id="82" name="81 Decisión"/>
          <p:cNvSpPr/>
          <p:nvPr/>
        </p:nvSpPr>
        <p:spPr>
          <a:xfrm>
            <a:off x="4135722" y="5335095"/>
            <a:ext cx="1357322" cy="714380"/>
          </a:xfrm>
          <a:prstGeom prst="flowChartDecision">
            <a:avLst/>
          </a:prstGeom>
          <a:solidFill>
            <a:srgbClr val="FFFF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800" dirty="0">
                <a:solidFill>
                  <a:sysClr val="windowText" lastClr="000000"/>
                </a:solidFill>
              </a:rPr>
              <a:t>¿Autorizado?</a:t>
            </a:r>
          </a:p>
        </p:txBody>
      </p:sp>
      <p:sp>
        <p:nvSpPr>
          <p:cNvPr id="83" name="82 Rectángulo redondeado"/>
          <p:cNvSpPr/>
          <p:nvPr/>
        </p:nvSpPr>
        <p:spPr>
          <a:xfrm>
            <a:off x="5707357" y="5193013"/>
            <a:ext cx="1535917" cy="927900"/>
          </a:xfrm>
          <a:prstGeom prst="roundRect">
            <a:avLst/>
          </a:prstGeom>
          <a:solidFill>
            <a:srgbClr val="C1EFFF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900" dirty="0">
                <a:solidFill>
                  <a:schemeClr val="tx1"/>
                </a:solidFill>
              </a:rPr>
              <a:t>Remite informe autorizando a Oficina Bienes Estratégicos a través de </a:t>
            </a:r>
            <a:r>
              <a:rPr lang="es-PE" sz="900" dirty="0" smtClean="0">
                <a:solidFill>
                  <a:schemeClr val="tx1"/>
                </a:solidFill>
              </a:rPr>
              <a:t>Gerencia/Dirección, </a:t>
            </a:r>
            <a:r>
              <a:rPr lang="es-PE" sz="900" b="1" dirty="0" smtClean="0">
                <a:solidFill>
                  <a:srgbClr val="FF0000"/>
                </a:solidFill>
              </a:rPr>
              <a:t>para solicitud de habilitación de código SAP.</a:t>
            </a:r>
            <a:endParaRPr lang="es-PE" sz="900" b="1" dirty="0">
              <a:solidFill>
                <a:srgbClr val="FF0000"/>
              </a:solidFill>
            </a:endParaRPr>
          </a:p>
        </p:txBody>
      </p:sp>
      <p:cxnSp>
        <p:nvCxnSpPr>
          <p:cNvPr id="84" name="83 Conector recto de flecha"/>
          <p:cNvCxnSpPr>
            <a:stCxn id="79" idx="3"/>
            <a:endCxn id="80" idx="1"/>
          </p:cNvCxnSpPr>
          <p:nvPr/>
        </p:nvCxnSpPr>
        <p:spPr>
          <a:xfrm>
            <a:off x="2278334" y="5692285"/>
            <a:ext cx="285752" cy="1588"/>
          </a:xfrm>
          <a:prstGeom prst="straightConnector1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84 Conector recto de flecha"/>
          <p:cNvCxnSpPr>
            <a:stCxn id="82" idx="0"/>
            <a:endCxn id="81" idx="2"/>
          </p:cNvCxnSpPr>
          <p:nvPr/>
        </p:nvCxnSpPr>
        <p:spPr>
          <a:xfrm rot="5400000" flipH="1" flipV="1">
            <a:off x="4671507" y="5192219"/>
            <a:ext cx="285752" cy="1588"/>
          </a:xfrm>
          <a:prstGeom prst="straightConnector1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85 Conector recto de flecha"/>
          <p:cNvCxnSpPr>
            <a:stCxn id="82" idx="3"/>
            <a:endCxn id="83" idx="1"/>
          </p:cNvCxnSpPr>
          <p:nvPr/>
        </p:nvCxnSpPr>
        <p:spPr>
          <a:xfrm flipV="1">
            <a:off x="5493044" y="5656963"/>
            <a:ext cx="214313" cy="35322"/>
          </a:xfrm>
          <a:prstGeom prst="straightConnector1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86 Esquina doblada"/>
          <p:cNvSpPr/>
          <p:nvPr/>
        </p:nvSpPr>
        <p:spPr>
          <a:xfrm>
            <a:off x="2351640" y="6049475"/>
            <a:ext cx="571504" cy="500066"/>
          </a:xfrm>
          <a:prstGeom prst="foldedCorner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PE" sz="1000" dirty="0"/>
              <a:t>Anexo N° 4</a:t>
            </a:r>
          </a:p>
        </p:txBody>
      </p:sp>
      <p:sp>
        <p:nvSpPr>
          <p:cNvPr id="88" name="87 Rectángulo"/>
          <p:cNvSpPr/>
          <p:nvPr/>
        </p:nvSpPr>
        <p:spPr>
          <a:xfrm>
            <a:off x="822422" y="3977773"/>
            <a:ext cx="8313960" cy="264320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E" dirty="0"/>
          </a:p>
        </p:txBody>
      </p:sp>
      <p:sp>
        <p:nvSpPr>
          <p:cNvPr id="89" name="88 Rectángulo"/>
          <p:cNvSpPr/>
          <p:nvPr/>
        </p:nvSpPr>
        <p:spPr>
          <a:xfrm>
            <a:off x="465232" y="3977773"/>
            <a:ext cx="357190" cy="264320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s-PE" sz="1200" dirty="0"/>
              <a:t>Comité Farmacoterapéutico</a:t>
            </a:r>
          </a:p>
        </p:txBody>
      </p:sp>
      <p:cxnSp>
        <p:nvCxnSpPr>
          <p:cNvPr id="90" name="89 Conector recto de flecha"/>
          <p:cNvCxnSpPr>
            <a:stCxn id="80" idx="3"/>
            <a:endCxn id="82" idx="1"/>
          </p:cNvCxnSpPr>
          <p:nvPr/>
        </p:nvCxnSpPr>
        <p:spPr>
          <a:xfrm>
            <a:off x="3778532" y="5692285"/>
            <a:ext cx="357190" cy="0"/>
          </a:xfrm>
          <a:prstGeom prst="straightConnector1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90 CuadroTexto"/>
          <p:cNvSpPr txBox="1"/>
          <p:nvPr/>
        </p:nvSpPr>
        <p:spPr>
          <a:xfrm>
            <a:off x="5135854" y="5906599"/>
            <a:ext cx="500066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PE" sz="1100" dirty="0"/>
              <a:t>SI</a:t>
            </a:r>
          </a:p>
        </p:txBody>
      </p:sp>
      <p:sp>
        <p:nvSpPr>
          <p:cNvPr id="92" name="91 CuadroTexto"/>
          <p:cNvSpPr txBox="1"/>
          <p:nvPr/>
        </p:nvSpPr>
        <p:spPr>
          <a:xfrm>
            <a:off x="4921540" y="5049343"/>
            <a:ext cx="4286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PE" sz="1100" dirty="0"/>
              <a:t>NO</a:t>
            </a:r>
          </a:p>
        </p:txBody>
      </p:sp>
      <p:sp>
        <p:nvSpPr>
          <p:cNvPr id="93" name="92 Elipse"/>
          <p:cNvSpPr/>
          <p:nvPr/>
        </p:nvSpPr>
        <p:spPr>
          <a:xfrm>
            <a:off x="6254041" y="4549277"/>
            <a:ext cx="428628" cy="357190"/>
          </a:xfrm>
          <a:prstGeom prst="ellipse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dirty="0"/>
          </a:p>
        </p:txBody>
      </p:sp>
      <p:cxnSp>
        <p:nvCxnSpPr>
          <p:cNvPr id="94" name="93 Conector recto de flecha"/>
          <p:cNvCxnSpPr>
            <a:stCxn id="81" idx="3"/>
            <a:endCxn id="93" idx="2"/>
          </p:cNvCxnSpPr>
          <p:nvPr/>
        </p:nvCxnSpPr>
        <p:spPr>
          <a:xfrm>
            <a:off x="5493044" y="4727872"/>
            <a:ext cx="760997" cy="0"/>
          </a:xfrm>
          <a:prstGeom prst="straightConnector1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94 Conector recto de flecha"/>
          <p:cNvCxnSpPr>
            <a:stCxn id="83" idx="0"/>
            <a:endCxn id="93" idx="4"/>
          </p:cNvCxnSpPr>
          <p:nvPr/>
        </p:nvCxnSpPr>
        <p:spPr>
          <a:xfrm flipH="1" flipV="1">
            <a:off x="6468355" y="4906467"/>
            <a:ext cx="6961" cy="286546"/>
          </a:xfrm>
          <a:prstGeom prst="straightConnector1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3 Conector angular"/>
          <p:cNvCxnSpPr>
            <a:stCxn id="45" idx="1"/>
            <a:endCxn id="8" idx="2"/>
          </p:cNvCxnSpPr>
          <p:nvPr/>
        </p:nvCxnSpPr>
        <p:spPr>
          <a:xfrm rot="10800000">
            <a:off x="3314186" y="2044835"/>
            <a:ext cx="1752231" cy="1388886"/>
          </a:xfrm>
          <a:prstGeom prst="bentConnector2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Llamada rectangular redondeada"/>
          <p:cNvSpPr/>
          <p:nvPr/>
        </p:nvSpPr>
        <p:spPr>
          <a:xfrm>
            <a:off x="7884366" y="1175342"/>
            <a:ext cx="1231551" cy="765937"/>
          </a:xfrm>
          <a:prstGeom prst="wedgeRoundRectCallou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200" dirty="0" smtClean="0"/>
              <a:t>La HC puede ser original o copia de foliada</a:t>
            </a:r>
            <a:endParaRPr lang="es-PE" sz="1200" dirty="0"/>
          </a:p>
        </p:txBody>
      </p:sp>
      <p:sp>
        <p:nvSpPr>
          <p:cNvPr id="59" name="58 Llamada rectangular redondeada"/>
          <p:cNvSpPr/>
          <p:nvPr/>
        </p:nvSpPr>
        <p:spPr>
          <a:xfrm>
            <a:off x="7268590" y="4810044"/>
            <a:ext cx="1479874" cy="765937"/>
          </a:xfrm>
          <a:prstGeom prst="wedgeRoundRectCallout">
            <a:avLst>
              <a:gd name="adj1" fmla="val -55367"/>
              <a:gd name="adj2" fmla="val 90263"/>
              <a:gd name="adj3" fmla="val 1666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200" dirty="0" smtClean="0"/>
              <a:t>El CFT determina la cantidad y tiempo de uso (</a:t>
            </a:r>
            <a:r>
              <a:rPr lang="es-PE" sz="1200" dirty="0" err="1"/>
              <a:t>max</a:t>
            </a:r>
            <a:r>
              <a:rPr lang="es-PE" sz="1200" dirty="0"/>
              <a:t> 1 año) </a:t>
            </a:r>
            <a:r>
              <a:rPr lang="es-PE" sz="1200" dirty="0" smtClean="0"/>
              <a:t> autorizado.</a:t>
            </a:r>
            <a:endParaRPr lang="es-PE" sz="1200" dirty="0"/>
          </a:p>
        </p:txBody>
      </p:sp>
      <p:sp>
        <p:nvSpPr>
          <p:cNvPr id="61" name="60 Llamada rectangular redondeada"/>
          <p:cNvSpPr/>
          <p:nvPr/>
        </p:nvSpPr>
        <p:spPr>
          <a:xfrm>
            <a:off x="1306062" y="3015657"/>
            <a:ext cx="1626082" cy="861090"/>
          </a:xfrm>
          <a:prstGeom prst="wedgeRoundRectCallout">
            <a:avLst>
              <a:gd name="adj1" fmla="val -30312"/>
              <a:gd name="adj2" fmla="val -95665"/>
              <a:gd name="adj3" fmla="val 16667"/>
            </a:avLst>
          </a:prstGeom>
          <a:solidFill>
            <a:srgbClr val="DFEA54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200" dirty="0" smtClean="0">
                <a:solidFill>
                  <a:sysClr val="windowText" lastClr="000000"/>
                </a:solidFill>
              </a:rPr>
              <a:t>En caso de pacientes continuadores en Anexo N° 7.</a:t>
            </a:r>
            <a:endParaRPr lang="es-PE" sz="1200" dirty="0">
              <a:solidFill>
                <a:sysClr val="windowText" lastClr="000000"/>
              </a:solidFill>
            </a:endParaRPr>
          </a:p>
        </p:txBody>
      </p:sp>
      <p:sp>
        <p:nvSpPr>
          <p:cNvPr id="62" name="61 Llamada rectangular redondeada"/>
          <p:cNvSpPr/>
          <p:nvPr/>
        </p:nvSpPr>
        <p:spPr>
          <a:xfrm>
            <a:off x="7195486" y="3789040"/>
            <a:ext cx="1626082" cy="861090"/>
          </a:xfrm>
          <a:prstGeom prst="wedgeRoundRectCallout">
            <a:avLst>
              <a:gd name="adj1" fmla="val -30312"/>
              <a:gd name="adj2" fmla="val -95665"/>
              <a:gd name="adj3" fmla="val 16667"/>
            </a:avLst>
          </a:prstGeom>
          <a:solidFill>
            <a:srgbClr val="DFEA54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200" dirty="0" smtClean="0">
                <a:solidFill>
                  <a:sysClr val="windowText" lastClr="000000"/>
                </a:solidFill>
              </a:rPr>
              <a:t>En caso de pacientes continuadores, el CFT responde en el Anexo N° 7.</a:t>
            </a:r>
            <a:endParaRPr lang="es-PE" sz="1200" dirty="0">
              <a:solidFill>
                <a:sysClr val="windowText" lastClr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59" grpId="0" animBg="1"/>
      <p:bldP spid="61" grpId="0" animBg="1"/>
      <p:bldP spid="61" grpId="1" animBg="1"/>
      <p:bldP spid="62" grpId="0" animBg="1"/>
      <p:bldP spid="62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75669" y="0"/>
            <a:ext cx="8229600" cy="450304"/>
          </a:xfrm>
        </p:spPr>
        <p:txBody>
          <a:bodyPr>
            <a:normAutofit fontScale="90000"/>
          </a:bodyPr>
          <a:lstStyle/>
          <a:p>
            <a:r>
              <a:rPr lang="es-PE" sz="2800" b="1" dirty="0"/>
              <a:t/>
            </a:r>
            <a:br>
              <a:rPr lang="es-PE" sz="2800" b="1" dirty="0"/>
            </a:br>
            <a:r>
              <a:rPr lang="es-PE" sz="2800" b="1" dirty="0"/>
              <a:t>En caso de no existir dictamen IETSI</a:t>
            </a:r>
            <a:endParaRPr lang="es-PE" sz="28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Elipse"/>
          <p:cNvSpPr/>
          <p:nvPr/>
        </p:nvSpPr>
        <p:spPr>
          <a:xfrm>
            <a:off x="839807" y="993556"/>
            <a:ext cx="428628" cy="428628"/>
          </a:xfrm>
          <a:prstGeom prst="ellipse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dirty="0"/>
          </a:p>
        </p:txBody>
      </p:sp>
      <p:sp>
        <p:nvSpPr>
          <p:cNvPr id="7" name="6 Rectángulo redondeado"/>
          <p:cNvSpPr/>
          <p:nvPr/>
        </p:nvSpPr>
        <p:spPr>
          <a:xfrm>
            <a:off x="1411311" y="779242"/>
            <a:ext cx="1214446" cy="857256"/>
          </a:xfrm>
          <a:prstGeom prst="roundRect">
            <a:avLst/>
          </a:prstGeom>
          <a:solidFill>
            <a:srgbClr val="C1EFFF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900" dirty="0">
                <a:solidFill>
                  <a:schemeClr val="tx1"/>
                </a:solidFill>
              </a:rPr>
              <a:t>Medico identifica necesidad de uso de producto farmacéutico FP</a:t>
            </a:r>
          </a:p>
        </p:txBody>
      </p:sp>
      <p:sp>
        <p:nvSpPr>
          <p:cNvPr id="8" name="7 Rectángulo redondeado"/>
          <p:cNvSpPr/>
          <p:nvPr/>
        </p:nvSpPr>
        <p:spPr>
          <a:xfrm>
            <a:off x="2768633" y="779242"/>
            <a:ext cx="1071570" cy="857256"/>
          </a:xfrm>
          <a:prstGeom prst="roundRect">
            <a:avLst/>
          </a:prstGeom>
          <a:solidFill>
            <a:srgbClr val="C1EFFF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900" dirty="0">
                <a:solidFill>
                  <a:schemeClr val="tx1"/>
                </a:solidFill>
              </a:rPr>
              <a:t>Solicita a Jefatura de servicio/departamento una junta medica.</a:t>
            </a:r>
          </a:p>
        </p:txBody>
      </p:sp>
      <p:sp>
        <p:nvSpPr>
          <p:cNvPr id="10" name="9 Decisión"/>
          <p:cNvSpPr/>
          <p:nvPr/>
        </p:nvSpPr>
        <p:spPr>
          <a:xfrm>
            <a:off x="5130087" y="850680"/>
            <a:ext cx="1071570" cy="714380"/>
          </a:xfrm>
          <a:prstGeom prst="flowChartDecision">
            <a:avLst/>
          </a:prstGeom>
          <a:solidFill>
            <a:srgbClr val="FFFF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800" dirty="0">
                <a:solidFill>
                  <a:sysClr val="windowText" lastClr="000000"/>
                </a:solidFill>
              </a:rPr>
              <a:t>¿Existe Dictamen IETSI?</a:t>
            </a:r>
          </a:p>
        </p:txBody>
      </p:sp>
      <p:cxnSp>
        <p:nvCxnSpPr>
          <p:cNvPr id="19" name="18 Conector recto de flecha"/>
          <p:cNvCxnSpPr>
            <a:stCxn id="6" idx="6"/>
            <a:endCxn id="7" idx="1"/>
          </p:cNvCxnSpPr>
          <p:nvPr/>
        </p:nvCxnSpPr>
        <p:spPr>
          <a:xfrm>
            <a:off x="1268435" y="1207870"/>
            <a:ext cx="142876" cy="1588"/>
          </a:xfrm>
          <a:prstGeom prst="straightConnector1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 de flecha"/>
          <p:cNvCxnSpPr>
            <a:stCxn id="7" idx="3"/>
            <a:endCxn id="8" idx="1"/>
          </p:cNvCxnSpPr>
          <p:nvPr/>
        </p:nvCxnSpPr>
        <p:spPr>
          <a:xfrm>
            <a:off x="2625757" y="1207870"/>
            <a:ext cx="142876" cy="1588"/>
          </a:xfrm>
          <a:prstGeom prst="straightConnector1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recto de flecha"/>
          <p:cNvCxnSpPr>
            <a:stCxn id="8" idx="3"/>
            <a:endCxn id="44" idx="1"/>
          </p:cNvCxnSpPr>
          <p:nvPr/>
        </p:nvCxnSpPr>
        <p:spPr>
          <a:xfrm>
            <a:off x="3840203" y="1207870"/>
            <a:ext cx="142876" cy="1588"/>
          </a:xfrm>
          <a:prstGeom prst="straightConnector1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47 Esquina doblada"/>
          <p:cNvSpPr/>
          <p:nvPr/>
        </p:nvSpPr>
        <p:spPr>
          <a:xfrm>
            <a:off x="1268435" y="1707936"/>
            <a:ext cx="571504" cy="500066"/>
          </a:xfrm>
          <a:prstGeom prst="foldedCorner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PE" sz="1000" dirty="0"/>
              <a:t>Anexo N°1</a:t>
            </a:r>
          </a:p>
        </p:txBody>
      </p:sp>
      <p:sp>
        <p:nvSpPr>
          <p:cNvPr id="49" name="48 Esquina doblada"/>
          <p:cNvSpPr/>
          <p:nvPr/>
        </p:nvSpPr>
        <p:spPr>
          <a:xfrm>
            <a:off x="1982815" y="1707936"/>
            <a:ext cx="571504" cy="500066"/>
          </a:xfrm>
          <a:prstGeom prst="foldedCorner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PE" sz="1000" dirty="0"/>
              <a:t>Anexo N°2</a:t>
            </a:r>
          </a:p>
        </p:txBody>
      </p:sp>
      <p:sp>
        <p:nvSpPr>
          <p:cNvPr id="53" name="52 Rectángulo"/>
          <p:cNvSpPr/>
          <p:nvPr/>
        </p:nvSpPr>
        <p:spPr>
          <a:xfrm>
            <a:off x="822422" y="564929"/>
            <a:ext cx="8321578" cy="185238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E" dirty="0"/>
          </a:p>
        </p:txBody>
      </p:sp>
      <p:sp>
        <p:nvSpPr>
          <p:cNvPr id="54" name="53 Rectángulo"/>
          <p:cNvSpPr/>
          <p:nvPr/>
        </p:nvSpPr>
        <p:spPr>
          <a:xfrm>
            <a:off x="455465" y="564928"/>
            <a:ext cx="357190" cy="185238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s-PE" sz="1200" dirty="0"/>
              <a:t>Servicio/</a:t>
            </a:r>
          </a:p>
          <a:p>
            <a:pPr algn="ctr"/>
            <a:r>
              <a:rPr lang="es-PE" sz="1200" dirty="0"/>
              <a:t>Departamento</a:t>
            </a:r>
          </a:p>
        </p:txBody>
      </p:sp>
      <p:sp>
        <p:nvSpPr>
          <p:cNvPr id="44" name="43 Rectángulo redondeado"/>
          <p:cNvSpPr/>
          <p:nvPr/>
        </p:nvSpPr>
        <p:spPr>
          <a:xfrm>
            <a:off x="3983079" y="779242"/>
            <a:ext cx="1000132" cy="857256"/>
          </a:xfrm>
          <a:prstGeom prst="roundRect">
            <a:avLst/>
          </a:prstGeom>
          <a:solidFill>
            <a:srgbClr val="C1EFFF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900" dirty="0">
                <a:solidFill>
                  <a:schemeClr val="tx1"/>
                </a:solidFill>
              </a:rPr>
              <a:t>Junta Médica y médico revisan el repositorio de ETS del IETSI</a:t>
            </a:r>
          </a:p>
        </p:txBody>
      </p:sp>
      <p:cxnSp>
        <p:nvCxnSpPr>
          <p:cNvPr id="112" name="111 Conector recto de flecha"/>
          <p:cNvCxnSpPr>
            <a:stCxn id="44" idx="3"/>
            <a:endCxn id="10" idx="1"/>
          </p:cNvCxnSpPr>
          <p:nvPr/>
        </p:nvCxnSpPr>
        <p:spPr>
          <a:xfrm>
            <a:off x="4983211" y="1207870"/>
            <a:ext cx="146876" cy="0"/>
          </a:xfrm>
          <a:prstGeom prst="straightConnector1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68 Rectángulo"/>
          <p:cNvSpPr/>
          <p:nvPr/>
        </p:nvSpPr>
        <p:spPr>
          <a:xfrm>
            <a:off x="1" y="573672"/>
            <a:ext cx="455464" cy="4206479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s-PE" sz="1400" dirty="0"/>
              <a:t>Órgano desconcentrado/órgano prestador nacional EESS</a:t>
            </a:r>
          </a:p>
        </p:txBody>
      </p:sp>
      <p:sp>
        <p:nvSpPr>
          <p:cNvPr id="79" name="78 Rectángulo redondeado"/>
          <p:cNvSpPr/>
          <p:nvPr/>
        </p:nvSpPr>
        <p:spPr>
          <a:xfrm>
            <a:off x="934840" y="3326091"/>
            <a:ext cx="1214446" cy="857256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900" dirty="0">
                <a:solidFill>
                  <a:schemeClr val="tx1"/>
                </a:solidFill>
              </a:rPr>
              <a:t>CFT evalúa y verifica que el caso se corresponda con el dictamen del IETSI</a:t>
            </a:r>
          </a:p>
        </p:txBody>
      </p:sp>
      <p:sp>
        <p:nvSpPr>
          <p:cNvPr id="80" name="79 Rectángulo redondeado"/>
          <p:cNvSpPr/>
          <p:nvPr/>
        </p:nvSpPr>
        <p:spPr>
          <a:xfrm>
            <a:off x="2435038" y="3326091"/>
            <a:ext cx="1214446" cy="857256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900" dirty="0">
                <a:solidFill>
                  <a:schemeClr val="tx1"/>
                </a:solidFill>
              </a:rPr>
              <a:t>Emite un informe autorizando o rechazando en un plazo no &gt; 15 días calendario</a:t>
            </a:r>
          </a:p>
        </p:txBody>
      </p:sp>
      <p:sp>
        <p:nvSpPr>
          <p:cNvPr id="81" name="80 Rectángulo redondeado"/>
          <p:cNvSpPr/>
          <p:nvPr/>
        </p:nvSpPr>
        <p:spPr>
          <a:xfrm>
            <a:off x="3883231" y="2468835"/>
            <a:ext cx="1480765" cy="642942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900" dirty="0">
                <a:solidFill>
                  <a:schemeClr val="tx1"/>
                </a:solidFill>
              </a:rPr>
              <a:t>Remite informa al Servicio a través de Gerencia/dirección</a:t>
            </a:r>
          </a:p>
        </p:txBody>
      </p:sp>
      <p:sp>
        <p:nvSpPr>
          <p:cNvPr id="82" name="81 Decisión"/>
          <p:cNvSpPr/>
          <p:nvPr/>
        </p:nvSpPr>
        <p:spPr>
          <a:xfrm>
            <a:off x="3911641" y="3397529"/>
            <a:ext cx="1452355" cy="714380"/>
          </a:xfrm>
          <a:prstGeom prst="flowChartDecision">
            <a:avLst/>
          </a:prstGeom>
          <a:solidFill>
            <a:schemeClr val="bg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900" dirty="0">
                <a:solidFill>
                  <a:schemeClr val="tx1"/>
                </a:solidFill>
              </a:rPr>
              <a:t>¿Autorizado?</a:t>
            </a:r>
          </a:p>
        </p:txBody>
      </p:sp>
      <p:sp>
        <p:nvSpPr>
          <p:cNvPr id="83" name="82 Rectángulo redondeado"/>
          <p:cNvSpPr/>
          <p:nvPr/>
        </p:nvSpPr>
        <p:spPr>
          <a:xfrm>
            <a:off x="5578310" y="3326091"/>
            <a:ext cx="1428760" cy="857256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900" dirty="0">
                <a:solidFill>
                  <a:schemeClr val="tx1"/>
                </a:solidFill>
              </a:rPr>
              <a:t>Remite informe autorizando a Oficina de Bienes Estratégicos a través de Gerencia/Dirección</a:t>
            </a:r>
          </a:p>
        </p:txBody>
      </p:sp>
      <p:cxnSp>
        <p:nvCxnSpPr>
          <p:cNvPr id="84" name="83 Conector recto de flecha"/>
          <p:cNvCxnSpPr>
            <a:stCxn id="79" idx="3"/>
            <a:endCxn id="80" idx="1"/>
          </p:cNvCxnSpPr>
          <p:nvPr/>
        </p:nvCxnSpPr>
        <p:spPr>
          <a:xfrm>
            <a:off x="2149286" y="3754719"/>
            <a:ext cx="285752" cy="0"/>
          </a:xfrm>
          <a:prstGeom prst="straightConnector1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84 Conector recto de flecha"/>
          <p:cNvCxnSpPr>
            <a:stCxn id="82" idx="0"/>
            <a:endCxn id="81" idx="2"/>
          </p:cNvCxnSpPr>
          <p:nvPr/>
        </p:nvCxnSpPr>
        <p:spPr>
          <a:xfrm flipH="1" flipV="1">
            <a:off x="4623614" y="3111777"/>
            <a:ext cx="14205" cy="285752"/>
          </a:xfrm>
          <a:prstGeom prst="straightConnector1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85 Conector recto de flecha"/>
          <p:cNvCxnSpPr>
            <a:stCxn id="82" idx="3"/>
            <a:endCxn id="83" idx="1"/>
          </p:cNvCxnSpPr>
          <p:nvPr/>
        </p:nvCxnSpPr>
        <p:spPr>
          <a:xfrm>
            <a:off x="5363996" y="3754719"/>
            <a:ext cx="214314" cy="0"/>
          </a:xfrm>
          <a:prstGeom prst="straightConnector1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86 Esquina doblada"/>
          <p:cNvSpPr/>
          <p:nvPr/>
        </p:nvSpPr>
        <p:spPr>
          <a:xfrm>
            <a:off x="2934953" y="4111909"/>
            <a:ext cx="571504" cy="500066"/>
          </a:xfrm>
          <a:prstGeom prst="foldedCorner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PE" sz="1000" dirty="0"/>
              <a:t>Anexo N° 4</a:t>
            </a:r>
          </a:p>
        </p:txBody>
      </p:sp>
      <p:sp>
        <p:nvSpPr>
          <p:cNvPr id="88" name="87 Rectángulo"/>
          <p:cNvSpPr/>
          <p:nvPr/>
        </p:nvSpPr>
        <p:spPr>
          <a:xfrm>
            <a:off x="812655" y="2417309"/>
            <a:ext cx="8313960" cy="2362842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E" dirty="0"/>
          </a:p>
        </p:txBody>
      </p:sp>
      <p:sp>
        <p:nvSpPr>
          <p:cNvPr id="89" name="88 Rectángulo"/>
          <p:cNvSpPr/>
          <p:nvPr/>
        </p:nvSpPr>
        <p:spPr>
          <a:xfrm>
            <a:off x="465232" y="2417309"/>
            <a:ext cx="357190" cy="2362841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s-PE" sz="1200" dirty="0"/>
              <a:t>Comité Farmacoterapéutico</a:t>
            </a:r>
          </a:p>
        </p:txBody>
      </p:sp>
      <p:cxnSp>
        <p:nvCxnSpPr>
          <p:cNvPr id="90" name="89 Conector recto de flecha"/>
          <p:cNvCxnSpPr>
            <a:stCxn id="80" idx="3"/>
            <a:endCxn id="82" idx="1"/>
          </p:cNvCxnSpPr>
          <p:nvPr/>
        </p:nvCxnSpPr>
        <p:spPr>
          <a:xfrm>
            <a:off x="3649484" y="3754719"/>
            <a:ext cx="262157" cy="0"/>
          </a:xfrm>
          <a:prstGeom prst="straightConnector1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90 CuadroTexto"/>
          <p:cNvSpPr txBox="1"/>
          <p:nvPr/>
        </p:nvSpPr>
        <p:spPr>
          <a:xfrm>
            <a:off x="5006806" y="3969033"/>
            <a:ext cx="500066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PE" sz="1100" dirty="0"/>
              <a:t>SI</a:t>
            </a:r>
          </a:p>
        </p:txBody>
      </p:sp>
      <p:sp>
        <p:nvSpPr>
          <p:cNvPr id="92" name="91 CuadroTexto"/>
          <p:cNvSpPr txBox="1"/>
          <p:nvPr/>
        </p:nvSpPr>
        <p:spPr>
          <a:xfrm>
            <a:off x="4911773" y="5220650"/>
            <a:ext cx="4286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PE" sz="1100" dirty="0"/>
              <a:t>NO</a:t>
            </a:r>
          </a:p>
        </p:txBody>
      </p:sp>
      <p:sp>
        <p:nvSpPr>
          <p:cNvPr id="93" name="92 Elipse"/>
          <p:cNvSpPr/>
          <p:nvPr/>
        </p:nvSpPr>
        <p:spPr>
          <a:xfrm>
            <a:off x="6078376" y="2611711"/>
            <a:ext cx="428628" cy="357190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sz="900" dirty="0">
              <a:solidFill>
                <a:schemeClr val="tx1"/>
              </a:solidFill>
            </a:endParaRPr>
          </a:p>
        </p:txBody>
      </p:sp>
      <p:cxnSp>
        <p:nvCxnSpPr>
          <p:cNvPr id="94" name="93 Conector recto de flecha"/>
          <p:cNvCxnSpPr>
            <a:stCxn id="81" idx="3"/>
            <a:endCxn id="93" idx="2"/>
          </p:cNvCxnSpPr>
          <p:nvPr/>
        </p:nvCxnSpPr>
        <p:spPr>
          <a:xfrm>
            <a:off x="5363996" y="2790306"/>
            <a:ext cx="714380" cy="0"/>
          </a:xfrm>
          <a:prstGeom prst="straightConnector1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94 Conector recto de flecha"/>
          <p:cNvCxnSpPr>
            <a:stCxn id="83" idx="0"/>
            <a:endCxn id="93" idx="4"/>
          </p:cNvCxnSpPr>
          <p:nvPr/>
        </p:nvCxnSpPr>
        <p:spPr>
          <a:xfrm flipV="1">
            <a:off x="6292690" y="2968901"/>
            <a:ext cx="0" cy="357190"/>
          </a:xfrm>
          <a:prstGeom prst="straightConnector1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49 Rectángulo redondeado"/>
          <p:cNvSpPr/>
          <p:nvPr/>
        </p:nvSpPr>
        <p:spPr>
          <a:xfrm>
            <a:off x="6388060" y="783511"/>
            <a:ext cx="928694" cy="85725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900" dirty="0">
                <a:solidFill>
                  <a:schemeClr val="tx1"/>
                </a:solidFill>
              </a:rPr>
              <a:t>Junta Medica elabora  pregunta PICO</a:t>
            </a:r>
          </a:p>
        </p:txBody>
      </p:sp>
      <p:sp>
        <p:nvSpPr>
          <p:cNvPr id="51" name="50 Rectángulo redondeado"/>
          <p:cNvSpPr/>
          <p:nvPr/>
        </p:nvSpPr>
        <p:spPr>
          <a:xfrm>
            <a:off x="7614210" y="707804"/>
            <a:ext cx="1428760" cy="100013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900" dirty="0">
                <a:solidFill>
                  <a:schemeClr val="tx1"/>
                </a:solidFill>
              </a:rPr>
              <a:t>Medico a través de Jefatura de Servicio/Departamento presenta a CFT Anexo N° 1,2,3,5 e HC original o copia foliada</a:t>
            </a:r>
          </a:p>
        </p:txBody>
      </p:sp>
      <p:cxnSp>
        <p:nvCxnSpPr>
          <p:cNvPr id="52" name="51 Conector recto de flecha"/>
          <p:cNvCxnSpPr>
            <a:stCxn id="10" idx="3"/>
            <a:endCxn id="50" idx="1"/>
          </p:cNvCxnSpPr>
          <p:nvPr/>
        </p:nvCxnSpPr>
        <p:spPr>
          <a:xfrm>
            <a:off x="6201657" y="1207870"/>
            <a:ext cx="186403" cy="4269"/>
          </a:xfrm>
          <a:prstGeom prst="straightConnector1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58 Conector recto de flecha"/>
          <p:cNvCxnSpPr>
            <a:stCxn id="50" idx="3"/>
            <a:endCxn id="51" idx="1"/>
          </p:cNvCxnSpPr>
          <p:nvPr/>
        </p:nvCxnSpPr>
        <p:spPr>
          <a:xfrm flipV="1">
            <a:off x="7316754" y="1207870"/>
            <a:ext cx="297456" cy="4269"/>
          </a:xfrm>
          <a:prstGeom prst="straightConnector1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59 Esquina doblada"/>
          <p:cNvSpPr/>
          <p:nvPr/>
        </p:nvSpPr>
        <p:spPr>
          <a:xfrm>
            <a:off x="7042705" y="1730671"/>
            <a:ext cx="571504" cy="500066"/>
          </a:xfrm>
          <a:prstGeom prst="foldedCorner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PE" sz="1000" dirty="0"/>
              <a:t>Anexo N°5</a:t>
            </a:r>
          </a:p>
        </p:txBody>
      </p:sp>
      <p:sp>
        <p:nvSpPr>
          <p:cNvPr id="61" name="60 Esquina doblada"/>
          <p:cNvSpPr/>
          <p:nvPr/>
        </p:nvSpPr>
        <p:spPr>
          <a:xfrm>
            <a:off x="6328325" y="1730671"/>
            <a:ext cx="571504" cy="500066"/>
          </a:xfrm>
          <a:prstGeom prst="foldedCorner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PE" sz="1000" dirty="0"/>
              <a:t>Anexo N°3</a:t>
            </a:r>
          </a:p>
        </p:txBody>
      </p:sp>
      <p:sp>
        <p:nvSpPr>
          <p:cNvPr id="62" name="61 CuadroTexto"/>
          <p:cNvSpPr txBox="1"/>
          <p:nvPr/>
        </p:nvSpPr>
        <p:spPr>
          <a:xfrm>
            <a:off x="5899697" y="873415"/>
            <a:ext cx="4286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PE" sz="1100" dirty="0"/>
              <a:t>NO</a:t>
            </a:r>
          </a:p>
        </p:txBody>
      </p:sp>
      <p:sp>
        <p:nvSpPr>
          <p:cNvPr id="70" name="69 Rectángulo redondeado"/>
          <p:cNvSpPr/>
          <p:nvPr/>
        </p:nvSpPr>
        <p:spPr>
          <a:xfrm>
            <a:off x="7614210" y="2524025"/>
            <a:ext cx="1428759" cy="85725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900" dirty="0">
                <a:solidFill>
                  <a:schemeClr val="tx1"/>
                </a:solidFill>
              </a:rPr>
              <a:t>CFT evalúa exactitud de información y verifica/precisa propuesta de pregunta PICO</a:t>
            </a:r>
          </a:p>
        </p:txBody>
      </p:sp>
      <p:sp>
        <p:nvSpPr>
          <p:cNvPr id="71" name="70 Rectángulo redondeado"/>
          <p:cNvSpPr/>
          <p:nvPr/>
        </p:nvSpPr>
        <p:spPr>
          <a:xfrm>
            <a:off x="7650897" y="3714151"/>
            <a:ext cx="1355386" cy="99514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900" dirty="0">
                <a:solidFill>
                  <a:schemeClr val="tx1"/>
                </a:solidFill>
              </a:rPr>
              <a:t>CFT remite  a través de su Gerencia o Dirección, expediente al IETSI en un plazo no &gt; 5 días </a:t>
            </a:r>
            <a:r>
              <a:rPr lang="es-PE" sz="900" dirty="0" smtClean="0">
                <a:solidFill>
                  <a:schemeClr val="tx1"/>
                </a:solidFill>
              </a:rPr>
              <a:t>calendario (Anexo N° 1, 2, 3 y 5)</a:t>
            </a:r>
            <a:endParaRPr lang="es-PE" sz="900" dirty="0">
              <a:solidFill>
                <a:schemeClr val="tx1"/>
              </a:solidFill>
            </a:endParaRPr>
          </a:p>
        </p:txBody>
      </p:sp>
      <p:cxnSp>
        <p:nvCxnSpPr>
          <p:cNvPr id="72" name="71 Conector recto de flecha"/>
          <p:cNvCxnSpPr>
            <a:stCxn id="70" idx="2"/>
            <a:endCxn id="71" idx="0"/>
          </p:cNvCxnSpPr>
          <p:nvPr/>
        </p:nvCxnSpPr>
        <p:spPr>
          <a:xfrm>
            <a:off x="8328590" y="3381281"/>
            <a:ext cx="0" cy="332870"/>
          </a:xfrm>
          <a:prstGeom prst="straightConnector1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72 Rectángulo redondeado"/>
          <p:cNvSpPr/>
          <p:nvPr/>
        </p:nvSpPr>
        <p:spPr>
          <a:xfrm>
            <a:off x="6732240" y="6193532"/>
            <a:ext cx="1272943" cy="50006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900" dirty="0">
                <a:solidFill>
                  <a:schemeClr val="tx1"/>
                </a:solidFill>
              </a:rPr>
              <a:t>IETSI revisa el expediente y valida pregunta PICO</a:t>
            </a:r>
          </a:p>
        </p:txBody>
      </p:sp>
      <p:sp>
        <p:nvSpPr>
          <p:cNvPr id="74" name="73 Rombo"/>
          <p:cNvSpPr/>
          <p:nvPr/>
        </p:nvSpPr>
        <p:spPr>
          <a:xfrm>
            <a:off x="6399763" y="5359795"/>
            <a:ext cx="1928826" cy="642942"/>
          </a:xfrm>
          <a:prstGeom prst="diamond">
            <a:avLst/>
          </a:prstGeom>
          <a:solidFill>
            <a:srgbClr val="FFFF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800" dirty="0">
                <a:solidFill>
                  <a:sysClr val="windowText" lastClr="000000"/>
                </a:solidFill>
              </a:rPr>
              <a:t>¿Hay observaciones, se requiere más información?</a:t>
            </a:r>
          </a:p>
        </p:txBody>
      </p:sp>
      <p:cxnSp>
        <p:nvCxnSpPr>
          <p:cNvPr id="75" name="74 Conector angular"/>
          <p:cNvCxnSpPr>
            <a:stCxn id="74" idx="0"/>
            <a:endCxn id="70" idx="1"/>
          </p:cNvCxnSpPr>
          <p:nvPr/>
        </p:nvCxnSpPr>
        <p:spPr>
          <a:xfrm rot="5400000" flipH="1" flipV="1">
            <a:off x="6285622" y="4031207"/>
            <a:ext cx="2407142" cy="250034"/>
          </a:xfrm>
          <a:prstGeom prst="bentConnector2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75 Rectángulo redondeado"/>
          <p:cNvSpPr/>
          <p:nvPr/>
        </p:nvSpPr>
        <p:spPr>
          <a:xfrm>
            <a:off x="4433283" y="5215330"/>
            <a:ext cx="1285884" cy="92869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900" dirty="0">
                <a:solidFill>
                  <a:schemeClr val="tx1"/>
                </a:solidFill>
              </a:rPr>
              <a:t>Evalúa el producto farmacéutico de acuerdo a pregunta PICO validada en plazo no &gt; 35 días hábiles</a:t>
            </a:r>
          </a:p>
        </p:txBody>
      </p:sp>
      <p:sp>
        <p:nvSpPr>
          <p:cNvPr id="77" name="76 Rectángulo redondeado"/>
          <p:cNvSpPr/>
          <p:nvPr/>
        </p:nvSpPr>
        <p:spPr>
          <a:xfrm>
            <a:off x="2790209" y="5215330"/>
            <a:ext cx="1285884" cy="92869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900" dirty="0">
                <a:solidFill>
                  <a:schemeClr val="tx1"/>
                </a:solidFill>
              </a:rPr>
              <a:t>Publica los resultados a través de un dictamen</a:t>
            </a:r>
          </a:p>
        </p:txBody>
      </p:sp>
      <p:sp>
        <p:nvSpPr>
          <p:cNvPr id="78" name="77 Esquina doblada"/>
          <p:cNvSpPr/>
          <p:nvPr/>
        </p:nvSpPr>
        <p:spPr>
          <a:xfrm>
            <a:off x="3147399" y="6215462"/>
            <a:ext cx="571504" cy="500066"/>
          </a:xfrm>
          <a:prstGeom prst="foldedCorner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PE" sz="1000" dirty="0"/>
              <a:t>Anexo N° 6</a:t>
            </a:r>
          </a:p>
        </p:txBody>
      </p:sp>
      <p:cxnSp>
        <p:nvCxnSpPr>
          <p:cNvPr id="96" name="95 Conector recto de flecha"/>
          <p:cNvCxnSpPr>
            <a:stCxn id="73" idx="0"/>
            <a:endCxn id="74" idx="2"/>
          </p:cNvCxnSpPr>
          <p:nvPr/>
        </p:nvCxnSpPr>
        <p:spPr>
          <a:xfrm flipH="1" flipV="1">
            <a:off x="7364176" y="6002737"/>
            <a:ext cx="4536" cy="190795"/>
          </a:xfrm>
          <a:prstGeom prst="straightConnector1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79 Forma"/>
          <p:cNvCxnSpPr>
            <a:stCxn id="71" idx="2"/>
            <a:endCxn id="73" idx="3"/>
          </p:cNvCxnSpPr>
          <p:nvPr/>
        </p:nvCxnSpPr>
        <p:spPr>
          <a:xfrm rot="5400000">
            <a:off x="7299754" y="5414729"/>
            <a:ext cx="1734266" cy="323407"/>
          </a:xfrm>
          <a:prstGeom prst="bentConnector2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97 CuadroTexto"/>
          <p:cNvSpPr txBox="1"/>
          <p:nvPr/>
        </p:nvSpPr>
        <p:spPr>
          <a:xfrm>
            <a:off x="6816688" y="5084525"/>
            <a:ext cx="500066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PE" sz="1100" dirty="0"/>
              <a:t>SI</a:t>
            </a:r>
          </a:p>
        </p:txBody>
      </p:sp>
      <p:sp>
        <p:nvSpPr>
          <p:cNvPr id="99" name="98 CuadroTexto"/>
          <p:cNvSpPr txBox="1"/>
          <p:nvPr/>
        </p:nvSpPr>
        <p:spPr>
          <a:xfrm>
            <a:off x="6059465" y="5746414"/>
            <a:ext cx="4286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PE" sz="1100" dirty="0"/>
              <a:t>NO</a:t>
            </a:r>
          </a:p>
        </p:txBody>
      </p:sp>
      <p:cxnSp>
        <p:nvCxnSpPr>
          <p:cNvPr id="100" name="99 Conector recto de flecha"/>
          <p:cNvCxnSpPr>
            <a:stCxn id="74" idx="1"/>
            <a:endCxn id="76" idx="3"/>
          </p:cNvCxnSpPr>
          <p:nvPr/>
        </p:nvCxnSpPr>
        <p:spPr>
          <a:xfrm flipH="1" flipV="1">
            <a:off x="5719167" y="5679677"/>
            <a:ext cx="680596" cy="1589"/>
          </a:xfrm>
          <a:prstGeom prst="straightConnector1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100 Conector recto de flecha"/>
          <p:cNvCxnSpPr>
            <a:stCxn id="76" idx="1"/>
            <a:endCxn id="77" idx="3"/>
          </p:cNvCxnSpPr>
          <p:nvPr/>
        </p:nvCxnSpPr>
        <p:spPr>
          <a:xfrm rot="10800000">
            <a:off x="4076093" y="5679677"/>
            <a:ext cx="357190" cy="1588"/>
          </a:xfrm>
          <a:prstGeom prst="straightConnector1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91 Forma"/>
          <p:cNvCxnSpPr>
            <a:stCxn id="77" idx="1"/>
            <a:endCxn id="79" idx="2"/>
          </p:cNvCxnSpPr>
          <p:nvPr/>
        </p:nvCxnSpPr>
        <p:spPr>
          <a:xfrm rot="10800000">
            <a:off x="1542063" y="4183347"/>
            <a:ext cx="1248146" cy="1496330"/>
          </a:xfrm>
          <a:prstGeom prst="bentConnector2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102 Conector recto de flecha"/>
          <p:cNvCxnSpPr>
            <a:stCxn id="51" idx="2"/>
            <a:endCxn id="70" idx="0"/>
          </p:cNvCxnSpPr>
          <p:nvPr/>
        </p:nvCxnSpPr>
        <p:spPr>
          <a:xfrm>
            <a:off x="8328590" y="1707936"/>
            <a:ext cx="0" cy="816089"/>
          </a:xfrm>
          <a:prstGeom prst="straightConnector1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143 Rectángulo"/>
          <p:cNvSpPr/>
          <p:nvPr/>
        </p:nvSpPr>
        <p:spPr>
          <a:xfrm>
            <a:off x="812656" y="4780151"/>
            <a:ext cx="8313960" cy="1980032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E" dirty="0"/>
          </a:p>
        </p:txBody>
      </p:sp>
      <p:sp>
        <p:nvSpPr>
          <p:cNvPr id="193" name="192 Rectángulo"/>
          <p:cNvSpPr/>
          <p:nvPr/>
        </p:nvSpPr>
        <p:spPr>
          <a:xfrm>
            <a:off x="2" y="4780150"/>
            <a:ext cx="812654" cy="1980033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s-PE" sz="1400" dirty="0"/>
              <a:t>Dirección de Evaluación de Tecnologías Sanitarias</a:t>
            </a:r>
          </a:p>
        </p:txBody>
      </p:sp>
      <p:sp>
        <p:nvSpPr>
          <p:cNvPr id="199" name="198 CuadroTexto"/>
          <p:cNvSpPr txBox="1"/>
          <p:nvPr/>
        </p:nvSpPr>
        <p:spPr>
          <a:xfrm>
            <a:off x="4756773" y="3195286"/>
            <a:ext cx="500066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PE" sz="1100" dirty="0"/>
              <a:t>NO</a:t>
            </a:r>
          </a:p>
        </p:txBody>
      </p:sp>
      <p:sp>
        <p:nvSpPr>
          <p:cNvPr id="3" name="2 Llamada rectangular redondeada"/>
          <p:cNvSpPr/>
          <p:nvPr/>
        </p:nvSpPr>
        <p:spPr>
          <a:xfrm>
            <a:off x="5256839" y="4060652"/>
            <a:ext cx="1823401" cy="1504032"/>
          </a:xfrm>
          <a:prstGeom prst="wedgeRoundRectCallout">
            <a:avLst>
              <a:gd name="adj1" fmla="val 35729"/>
              <a:gd name="adj2" fmla="val 95726"/>
              <a:gd name="adj3" fmla="val 16667"/>
            </a:avLst>
          </a:prstGeom>
          <a:solidFill>
            <a:srgbClr val="DFEA54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200" smtClean="0">
                <a:solidFill>
                  <a:sysClr val="windowText" lastClr="000000"/>
                </a:solidFill>
              </a:rPr>
              <a:t>Reuniones de trabajo con la participación del médico solicitante (presencial o virtual), de los especialistas del Comité de Expertos del IETSI y de los profesionales del IETSI</a:t>
            </a:r>
            <a:endParaRPr lang="es-PE" sz="1200" dirty="0">
              <a:solidFill>
                <a:sysClr val="windowText" lastClr="000000"/>
              </a:solidFill>
            </a:endParaRPr>
          </a:p>
        </p:txBody>
      </p:sp>
      <p:sp>
        <p:nvSpPr>
          <p:cNvPr id="63" name="62 Llamada rectangular redondeada"/>
          <p:cNvSpPr/>
          <p:nvPr/>
        </p:nvSpPr>
        <p:spPr>
          <a:xfrm>
            <a:off x="7418363" y="3951578"/>
            <a:ext cx="1626082" cy="861090"/>
          </a:xfrm>
          <a:prstGeom prst="wedgeRoundRectCallout">
            <a:avLst>
              <a:gd name="adj1" fmla="val -48621"/>
              <a:gd name="adj2" fmla="val 117952"/>
              <a:gd name="adj3" fmla="val 16667"/>
            </a:avLst>
          </a:prstGeom>
          <a:solidFill>
            <a:srgbClr val="DFEA54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200" dirty="0" smtClean="0">
                <a:solidFill>
                  <a:sysClr val="windowText" lastClr="000000"/>
                </a:solidFill>
              </a:rPr>
              <a:t>Las observaciones se deben responder en un máximo de 07 días calendario.</a:t>
            </a:r>
            <a:endParaRPr lang="es-PE" sz="1200" dirty="0">
              <a:solidFill>
                <a:sysClr val="windowText" lastClr="000000"/>
              </a:solidFill>
            </a:endParaRPr>
          </a:p>
        </p:txBody>
      </p:sp>
      <p:sp>
        <p:nvSpPr>
          <p:cNvPr id="64" name="63 Llamada rectangular redondeada"/>
          <p:cNvSpPr/>
          <p:nvPr/>
        </p:nvSpPr>
        <p:spPr>
          <a:xfrm>
            <a:off x="1023447" y="4865150"/>
            <a:ext cx="1823401" cy="822868"/>
          </a:xfrm>
          <a:prstGeom prst="wedgeRoundRectCallout">
            <a:avLst>
              <a:gd name="adj1" fmla="val 51473"/>
              <a:gd name="adj2" fmla="val 87903"/>
              <a:gd name="adj3" fmla="val 16667"/>
            </a:avLst>
          </a:prstGeom>
          <a:solidFill>
            <a:srgbClr val="DFEA54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200" dirty="0" smtClean="0">
                <a:solidFill>
                  <a:sysClr val="windowText" lastClr="000000"/>
                </a:solidFill>
              </a:rPr>
              <a:t>En estos casos, el IETSI solicita la creación de código SAP a la GCL, de ser necesario.</a:t>
            </a:r>
            <a:endParaRPr lang="es-PE" sz="120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7259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63" grpId="0" animBg="1"/>
      <p:bldP spid="63" grpId="1" animBg="1"/>
      <p:bldP spid="64" grpId="0" animBg="1"/>
      <p:bldP spid="64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620688"/>
            <a:ext cx="8435280" cy="990600"/>
          </a:xfrm>
        </p:spPr>
        <p:txBody>
          <a:bodyPr>
            <a:normAutofit/>
          </a:bodyPr>
          <a:lstStyle/>
          <a:p>
            <a:pPr algn="ctr"/>
            <a:r>
              <a:rPr lang="es-PE" sz="3200" b="1" dirty="0" smtClean="0"/>
              <a:t>Respecto </a:t>
            </a:r>
            <a:r>
              <a:rPr lang="es-PE" sz="3200" b="1" dirty="0"/>
              <a:t>al envío de información al IETSI</a:t>
            </a:r>
            <a:endParaRPr lang="es-PE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1560" y="1628800"/>
            <a:ext cx="7992888" cy="3384376"/>
          </a:xfrm>
        </p:spPr>
        <p:txBody>
          <a:bodyPr>
            <a:noAutofit/>
          </a:bodyPr>
          <a:lstStyle/>
          <a:p>
            <a:pPr marL="0" lvl="2" indent="0" algn="just">
              <a:buNone/>
            </a:pPr>
            <a:r>
              <a:rPr lang="es-PE" sz="2400" dirty="0"/>
              <a:t>8.3.8 </a:t>
            </a:r>
            <a:r>
              <a:rPr lang="es-PE" sz="2400" dirty="0" smtClean="0"/>
              <a:t>Se debe informar mensualmente al IETSI:</a:t>
            </a:r>
          </a:p>
          <a:p>
            <a:pPr marL="800100" lvl="3" indent="-342900" algn="just"/>
            <a:r>
              <a:rPr lang="es-PE" sz="2400" dirty="0" smtClean="0"/>
              <a:t>Anexo </a:t>
            </a:r>
            <a:r>
              <a:rPr lang="es-PE" sz="2400" dirty="0"/>
              <a:t>N° </a:t>
            </a:r>
            <a:r>
              <a:rPr lang="es-PE" sz="2400" dirty="0" smtClean="0"/>
              <a:t>4 emitidos (Pacientes nuevos).</a:t>
            </a:r>
          </a:p>
          <a:p>
            <a:pPr marL="800100" lvl="3" indent="-342900" algn="just"/>
            <a:r>
              <a:rPr lang="es-PE" sz="2400" dirty="0" smtClean="0"/>
              <a:t>Anexo </a:t>
            </a:r>
            <a:r>
              <a:rPr lang="es-PE" sz="2400" dirty="0"/>
              <a:t>N° 7 </a:t>
            </a:r>
            <a:r>
              <a:rPr lang="es-PE" sz="2400" dirty="0" smtClean="0"/>
              <a:t>emitidos (continuadores).</a:t>
            </a:r>
            <a:endParaRPr lang="es-PE" sz="2400" dirty="0" smtClean="0"/>
          </a:p>
          <a:p>
            <a:pPr marL="0" lvl="2" indent="0" algn="just">
              <a:buNone/>
            </a:pPr>
            <a:endParaRPr lang="es-PE" sz="2400" dirty="0"/>
          </a:p>
          <a:p>
            <a:pPr marL="0" indent="0" algn="just">
              <a:buNone/>
            </a:pPr>
            <a:r>
              <a:rPr lang="es-PE" sz="2400" u="sng" dirty="0" smtClean="0"/>
              <a:t>El </a:t>
            </a:r>
            <a:r>
              <a:rPr lang="es-PE" sz="2400" u="sng" dirty="0"/>
              <a:t>IETSI, en coordinación con la Gerencia Central de Logística, </a:t>
            </a:r>
            <a:r>
              <a:rPr lang="es-PE" sz="2400" u="sng" dirty="0">
                <a:solidFill>
                  <a:srgbClr val="FF0000"/>
                </a:solidFill>
              </a:rPr>
              <a:t>podrá solicitar el bloqueo del código SAP </a:t>
            </a:r>
            <a:r>
              <a:rPr lang="es-PE" sz="2400" u="sng" dirty="0"/>
              <a:t>para pacientes nuevos o continuadores cuyos informes no hayan sido incluidos </a:t>
            </a:r>
            <a:r>
              <a:rPr lang="es-PE" sz="2400" u="sng" dirty="0" smtClean="0"/>
              <a:t>en el consolidado </a:t>
            </a:r>
            <a:r>
              <a:rPr lang="es-PE" sz="2400" u="sng" dirty="0"/>
              <a:t>mensual de manera oportuna.</a:t>
            </a:r>
          </a:p>
          <a:p>
            <a:pPr marL="0" indent="0" algn="just">
              <a:buNone/>
            </a:pPr>
            <a:endParaRPr lang="es-PE" sz="2400" dirty="0"/>
          </a:p>
        </p:txBody>
      </p:sp>
      <p:sp>
        <p:nvSpPr>
          <p:cNvPr id="4" name="3 Llamada rectangular redondeada"/>
          <p:cNvSpPr/>
          <p:nvPr/>
        </p:nvSpPr>
        <p:spPr>
          <a:xfrm>
            <a:off x="6635444" y="1484784"/>
            <a:ext cx="2232248" cy="1152128"/>
          </a:xfrm>
          <a:prstGeom prst="wedgeRoundRectCallout">
            <a:avLst>
              <a:gd name="adj1" fmla="val -67751"/>
              <a:gd name="adj2" fmla="val 72729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PE" sz="1600" dirty="0" smtClean="0"/>
              <a:t>Se deben enviar los anexos emitidos, ya sean con respuesta positiva o negativa.</a:t>
            </a:r>
            <a:endParaRPr lang="es-PE" sz="1600" dirty="0"/>
          </a:p>
        </p:txBody>
      </p:sp>
      <p:sp>
        <p:nvSpPr>
          <p:cNvPr id="5" name="4 CuadroTexto"/>
          <p:cNvSpPr txBox="1"/>
          <p:nvPr/>
        </p:nvSpPr>
        <p:spPr>
          <a:xfrm>
            <a:off x="683568" y="5229200"/>
            <a:ext cx="77768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2400" dirty="0" smtClean="0"/>
              <a:t>8.6 Servicio y/o departamento de farmacia debe llevar un registro de las existencias y consumos de PF autorizados  y enviar mensualmente la información consolidada al CFT  quien informará al CEABE y al IETSI.</a:t>
            </a:r>
            <a:endParaRPr lang="es-PE" sz="2400" dirty="0"/>
          </a:p>
        </p:txBody>
      </p:sp>
    </p:spTree>
    <p:extLst>
      <p:ext uri="{BB962C8B-B14F-4D97-AF65-F5344CB8AC3E}">
        <p14:creationId xmlns:p14="http://schemas.microsoft.com/office/powerpoint/2010/main" val="34694159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692696"/>
            <a:ext cx="7776864" cy="576064"/>
          </a:xfrm>
        </p:spPr>
        <p:txBody>
          <a:bodyPr>
            <a:noAutofit/>
          </a:bodyPr>
          <a:lstStyle/>
          <a:p>
            <a:pPr algn="ctr"/>
            <a:r>
              <a:rPr lang="es-PE" sz="3200" b="1" dirty="0"/>
              <a:t/>
            </a:r>
            <a:br>
              <a:rPr lang="es-PE" sz="3200" b="1" dirty="0"/>
            </a:br>
            <a:r>
              <a:rPr lang="es-PE" sz="3200" b="1" dirty="0"/>
              <a:t>En casos </a:t>
            </a:r>
            <a:r>
              <a:rPr lang="es-PE" sz="3200" b="1" dirty="0" smtClean="0"/>
              <a:t>de requerir </a:t>
            </a:r>
            <a:r>
              <a:rPr lang="es-PE" sz="3200" b="1" dirty="0"/>
              <a:t>autorizaciones anuales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556792"/>
            <a:ext cx="8712968" cy="3240360"/>
          </a:xfrm>
        </p:spPr>
        <p:txBody>
          <a:bodyPr>
            <a:noAutofit/>
          </a:bodyPr>
          <a:lstStyle/>
          <a:p>
            <a:pPr marL="274320" lvl="1" algn="just">
              <a:spcBef>
                <a:spcPts val="600"/>
              </a:spcBef>
              <a:buClr>
                <a:schemeClr val="accent1"/>
              </a:buClr>
              <a:buNone/>
            </a:pPr>
            <a:r>
              <a:rPr lang="es-PE" sz="2400" dirty="0">
                <a:solidFill>
                  <a:schemeClr val="tx1"/>
                </a:solidFill>
              </a:rPr>
              <a:t>8.7 En caso el órgano desconcentrado  u órgano prestador nacional requiera la </a:t>
            </a:r>
            <a:r>
              <a:rPr lang="es-PE" sz="2400" b="1" u="sng" dirty="0">
                <a:solidFill>
                  <a:schemeClr val="tx1"/>
                </a:solidFill>
              </a:rPr>
              <a:t>autorización de productos farmacéuticos</a:t>
            </a:r>
            <a:r>
              <a:rPr lang="es-PE" sz="2400" b="1" dirty="0">
                <a:solidFill>
                  <a:schemeClr val="tx1"/>
                </a:solidFill>
              </a:rPr>
              <a:t> </a:t>
            </a:r>
            <a:r>
              <a:rPr lang="es-PE" sz="2400" dirty="0">
                <a:solidFill>
                  <a:schemeClr val="tx1"/>
                </a:solidFill>
              </a:rPr>
              <a:t>no incluidos dentro del </a:t>
            </a:r>
            <a:r>
              <a:rPr lang="es-PE" sz="2400" dirty="0" smtClean="0">
                <a:solidFill>
                  <a:schemeClr val="tx1"/>
                </a:solidFill>
              </a:rPr>
              <a:t>PFE, </a:t>
            </a:r>
            <a:r>
              <a:rPr lang="es-PE" sz="2400" dirty="0">
                <a:solidFill>
                  <a:schemeClr val="tx1"/>
                </a:solidFill>
              </a:rPr>
              <a:t>aprobados por el IETSI en cantidades máximas necesarias de </a:t>
            </a:r>
            <a:r>
              <a:rPr lang="es-PE" sz="2400" b="1" u="sng" dirty="0">
                <a:solidFill>
                  <a:schemeClr val="tx1"/>
                </a:solidFill>
              </a:rPr>
              <a:t>hasta un (01) año</a:t>
            </a:r>
            <a:r>
              <a:rPr lang="es-PE" sz="2400" dirty="0">
                <a:solidFill>
                  <a:schemeClr val="tx1"/>
                </a:solidFill>
              </a:rPr>
              <a:t>, éstos deben solicitar la evaluación y autorización correspondiente al </a:t>
            </a:r>
            <a:r>
              <a:rPr lang="es-PE" sz="2400" dirty="0" smtClean="0">
                <a:solidFill>
                  <a:schemeClr val="tx1"/>
                </a:solidFill>
              </a:rPr>
              <a:t>CFT. </a:t>
            </a:r>
            <a:r>
              <a:rPr lang="es-PE" sz="2400" b="1" u="sng" dirty="0">
                <a:solidFill>
                  <a:schemeClr val="tx1"/>
                </a:solidFill>
              </a:rPr>
              <a:t>La cantidad de producto farmacéutico autorizado debe ser justificada en relación al tipo de tratamiento, duración del tratamiento y número de casos esperados.  </a:t>
            </a:r>
            <a:endParaRPr lang="es-PE" sz="2400" b="1" u="sng" dirty="0" smtClean="0">
              <a:solidFill>
                <a:schemeClr val="tx1"/>
              </a:solidFill>
            </a:endParaRPr>
          </a:p>
          <a:p>
            <a:pPr marL="274320" lvl="1" algn="just">
              <a:spcBef>
                <a:spcPts val="600"/>
              </a:spcBef>
              <a:buClr>
                <a:schemeClr val="accent1"/>
              </a:buClr>
              <a:buNone/>
            </a:pPr>
            <a:endParaRPr lang="es-PE" sz="2400" dirty="0">
              <a:solidFill>
                <a:schemeClr val="tx1"/>
              </a:solidFill>
            </a:endParaRPr>
          </a:p>
          <a:p>
            <a:pPr algn="just"/>
            <a:endParaRPr lang="es-PE" sz="2400" dirty="0"/>
          </a:p>
        </p:txBody>
      </p:sp>
      <p:sp>
        <p:nvSpPr>
          <p:cNvPr id="4" name="3 CuadroTexto"/>
          <p:cNvSpPr txBox="1"/>
          <p:nvPr/>
        </p:nvSpPr>
        <p:spPr>
          <a:xfrm>
            <a:off x="-324544" y="4437112"/>
            <a:ext cx="8712968" cy="1923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0" lvl="1" algn="just">
              <a:spcBef>
                <a:spcPts val="600"/>
              </a:spcBef>
              <a:buClr>
                <a:schemeClr val="accent1"/>
              </a:buClr>
              <a:buNone/>
            </a:pPr>
            <a:endParaRPr lang="es-PE" sz="2400" b="1" u="sng" dirty="0"/>
          </a:p>
          <a:p>
            <a:pPr marL="274320" lvl="1" algn="just">
              <a:spcBef>
                <a:spcPts val="600"/>
              </a:spcBef>
              <a:buClr>
                <a:schemeClr val="accent1"/>
              </a:buClr>
              <a:buNone/>
            </a:pPr>
            <a:r>
              <a:rPr lang="es-PE" sz="2400" dirty="0"/>
              <a:t>8.8 </a:t>
            </a:r>
            <a:r>
              <a:rPr lang="es-PE" sz="2400" dirty="0" smtClean="0"/>
              <a:t> Toda </a:t>
            </a:r>
            <a:r>
              <a:rPr lang="es-PE" sz="2400" dirty="0"/>
              <a:t>adquisición de productos farmacéuticos no incluidos en </a:t>
            </a:r>
            <a:r>
              <a:rPr lang="es-PE" sz="2400" dirty="0" smtClean="0"/>
              <a:t> 	el </a:t>
            </a:r>
            <a:r>
              <a:rPr lang="es-PE" sz="2400" dirty="0"/>
              <a:t>Petitorio Farmacológico de ESSALUD, debe sustentarse en </a:t>
            </a:r>
            <a:r>
              <a:rPr lang="es-PE" sz="2400" dirty="0" smtClean="0"/>
              <a:t>	la </a:t>
            </a:r>
            <a:r>
              <a:rPr lang="es-PE" sz="2400" dirty="0"/>
              <a:t>autorización del CFT y en la normatividad vigente. </a:t>
            </a:r>
          </a:p>
          <a:p>
            <a:endParaRPr lang="es-PE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07704" y="764704"/>
            <a:ext cx="6624736" cy="576064"/>
          </a:xfrm>
        </p:spPr>
        <p:txBody>
          <a:bodyPr vert="horz" anchor="b" anchorCtr="0">
            <a:noAutofit/>
          </a:bodyPr>
          <a:lstStyle/>
          <a:p>
            <a:pPr algn="ctr"/>
            <a:r>
              <a:rPr lang="es-PE" sz="3200" b="1" dirty="0"/>
              <a:t>Con respecto al informe de resultados clínicos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1560" y="1268760"/>
            <a:ext cx="7632848" cy="5184576"/>
          </a:xfrm>
        </p:spPr>
        <p:txBody>
          <a:bodyPr>
            <a:noAutofit/>
          </a:bodyPr>
          <a:lstStyle/>
          <a:p>
            <a:pPr marL="274320" lvl="1" algn="just">
              <a:spcBef>
                <a:spcPts val="600"/>
              </a:spcBef>
              <a:buClr>
                <a:schemeClr val="accent1"/>
              </a:buClr>
              <a:buNone/>
            </a:pPr>
            <a:r>
              <a:rPr lang="es-PE" sz="2400" dirty="0">
                <a:solidFill>
                  <a:schemeClr val="tx1"/>
                </a:solidFill>
              </a:rPr>
              <a:t>8.10 El médico solicitante elaborará y enviará a través de la Jefatura del Servicio y/o Departamento, según corresponda, un informe detallado (según </a:t>
            </a:r>
            <a:r>
              <a:rPr lang="es-PE" sz="2400" b="1" u="sng" dirty="0">
                <a:solidFill>
                  <a:schemeClr val="tx1"/>
                </a:solidFill>
              </a:rPr>
              <a:t>Anexo N° 7) </a:t>
            </a:r>
            <a:r>
              <a:rPr lang="es-PE" sz="2400" dirty="0">
                <a:solidFill>
                  <a:schemeClr val="tx1"/>
                </a:solidFill>
              </a:rPr>
              <a:t>de los resultados obtenidos (desenlaces clínicos) en el paciente con el producto farmacéutico autorizado al Comité Farmacoterapéutico correspondiente.  </a:t>
            </a:r>
            <a:r>
              <a:rPr lang="es-PE" sz="2400" b="1" u="sng" dirty="0">
                <a:solidFill>
                  <a:schemeClr val="tx1"/>
                </a:solidFill>
              </a:rPr>
              <a:t>Este informe debe ser generado luego del tiempo de uso autorizado por el Comité del producto farmacéutico, o del momento en que se dejó de administrar el medicamento por cualquier causa, o semestralmente </a:t>
            </a:r>
            <a:r>
              <a:rPr lang="es-PE" sz="2400" dirty="0">
                <a:solidFill>
                  <a:schemeClr val="tx1"/>
                </a:solidFill>
              </a:rPr>
              <a:t>en periodos de autorización de un año, debiendo el </a:t>
            </a:r>
            <a:r>
              <a:rPr lang="es-PE" sz="2400" dirty="0" smtClean="0">
                <a:solidFill>
                  <a:schemeClr val="tx1"/>
                </a:solidFill>
              </a:rPr>
              <a:t>CFT remitir esta información </a:t>
            </a:r>
            <a:r>
              <a:rPr lang="es-PE" sz="2400" dirty="0">
                <a:solidFill>
                  <a:schemeClr val="tx1"/>
                </a:solidFill>
              </a:rPr>
              <a:t>al IETSI. </a:t>
            </a:r>
            <a:endParaRPr lang="es-PE" sz="240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7584" y="836712"/>
            <a:ext cx="7560840" cy="576064"/>
          </a:xfrm>
        </p:spPr>
        <p:txBody>
          <a:bodyPr vert="horz" anchor="b" anchorCtr="0">
            <a:noAutofit/>
          </a:bodyPr>
          <a:lstStyle/>
          <a:p>
            <a:pPr algn="ctr"/>
            <a:r>
              <a:rPr lang="es-PE" sz="3200" b="1" dirty="0"/>
              <a:t>En caso de Prioridades o Intervenciones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99592" y="1412776"/>
            <a:ext cx="7416824" cy="5184576"/>
          </a:xfrm>
        </p:spPr>
        <p:txBody>
          <a:bodyPr>
            <a:noAutofit/>
          </a:bodyPr>
          <a:lstStyle/>
          <a:p>
            <a:pPr marL="274320" lvl="1" algn="just">
              <a:spcBef>
                <a:spcPts val="600"/>
              </a:spcBef>
              <a:buClr>
                <a:schemeClr val="accent1"/>
              </a:buClr>
              <a:buNone/>
            </a:pPr>
            <a:r>
              <a:rPr lang="es-PE" sz="2400" dirty="0">
                <a:solidFill>
                  <a:schemeClr val="tx1"/>
                </a:solidFill>
              </a:rPr>
              <a:t>8.15 En el caso de las solicitudes de uso de productos farmacéuticos no incluidos en el </a:t>
            </a:r>
            <a:r>
              <a:rPr lang="es-PE" sz="2400" dirty="0" smtClean="0">
                <a:solidFill>
                  <a:schemeClr val="tx1"/>
                </a:solidFill>
              </a:rPr>
              <a:t>PFE </a:t>
            </a:r>
            <a:r>
              <a:rPr lang="es-PE" sz="2400" dirty="0">
                <a:solidFill>
                  <a:schemeClr val="tx1"/>
                </a:solidFill>
              </a:rPr>
              <a:t>para </a:t>
            </a:r>
            <a:r>
              <a:rPr lang="es-PE" sz="2400" b="1" u="sng" dirty="0">
                <a:solidFill>
                  <a:schemeClr val="tx1"/>
                </a:solidFill>
              </a:rPr>
              <a:t>Prioridades o Intervenciones Sanitarias de carácter nacional </a:t>
            </a:r>
            <a:r>
              <a:rPr lang="es-PE" sz="2400" dirty="0">
                <a:solidFill>
                  <a:schemeClr val="tx1"/>
                </a:solidFill>
              </a:rPr>
              <a:t>propuestas por las Gerencias o unidades orgánicas a cargo de las mismas, éstas deben ser presentadas ante el IETSI para su evaluación. La solicitud </a:t>
            </a:r>
            <a:r>
              <a:rPr lang="es-PE" sz="2400" u="sng" dirty="0">
                <a:solidFill>
                  <a:schemeClr val="tx1"/>
                </a:solidFill>
              </a:rPr>
              <a:t>(Anexo N° 1) </a:t>
            </a:r>
            <a:r>
              <a:rPr lang="es-PE" sz="2400" dirty="0">
                <a:solidFill>
                  <a:schemeClr val="tx1"/>
                </a:solidFill>
              </a:rPr>
              <a:t>debe </a:t>
            </a:r>
            <a:r>
              <a:rPr lang="es-PE" sz="2400" u="sng" dirty="0">
                <a:solidFill>
                  <a:schemeClr val="tx1"/>
                </a:solidFill>
              </a:rPr>
              <a:t>ir acompañada de un informe técnico que respalde la utilización del producto farmacéutico solicitado</a:t>
            </a:r>
            <a:r>
              <a:rPr lang="es-PE" sz="2400" dirty="0">
                <a:solidFill>
                  <a:schemeClr val="tx1"/>
                </a:solidFill>
              </a:rPr>
              <a:t>. Sólo para estos casos no es necesario que se adjunte al Anexo N° 2 (Declaración de conflicto de intereses). En caso de referirse a alternativas de productos farmacéuticos pertenecientes a un mismo grupo farmacoterapéutico, se debe presentar información comparativa.</a:t>
            </a:r>
          </a:p>
          <a:p>
            <a:pPr algn="just"/>
            <a:endParaRPr lang="es-PE" sz="240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35696" y="620688"/>
            <a:ext cx="6048672" cy="576064"/>
          </a:xfrm>
        </p:spPr>
        <p:txBody>
          <a:bodyPr>
            <a:noAutofit/>
          </a:bodyPr>
          <a:lstStyle/>
          <a:p>
            <a:pPr algn="ctr"/>
            <a:r>
              <a:rPr lang="es-PE" sz="3200" b="1" dirty="0"/>
              <a:t>Numerales a resaltar</a:t>
            </a:r>
            <a:endParaRPr lang="es-PE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340768"/>
            <a:ext cx="8568952" cy="2736304"/>
          </a:xfrm>
        </p:spPr>
        <p:txBody>
          <a:bodyPr>
            <a:noAutofit/>
          </a:bodyPr>
          <a:lstStyle/>
          <a:p>
            <a:pPr marL="274320" lvl="1" algn="just">
              <a:spcBef>
                <a:spcPts val="600"/>
              </a:spcBef>
              <a:buClr>
                <a:schemeClr val="accent1"/>
              </a:buClr>
            </a:pPr>
            <a:r>
              <a:rPr lang="es-PE" sz="2400" dirty="0" smtClean="0"/>
              <a:t>8.12 </a:t>
            </a:r>
            <a:r>
              <a:rPr lang="es-PE" sz="2400" dirty="0"/>
              <a:t>El hecho que un paciente esté recibiendo un producto no incluido en el Petitorio Farmacológico de ESSALUD en el </a:t>
            </a:r>
            <a:r>
              <a:rPr lang="es-PE" sz="2400" b="1" u="sng" dirty="0"/>
              <a:t>ámbito privado o por donación o en el contexto de un ensayo clínico no es una condición para que reciba tratamiento con dicho producto en ESSALUD</a:t>
            </a:r>
            <a:r>
              <a:rPr lang="es-PE" sz="2400" dirty="0"/>
              <a:t>; para que el producto pueda ser usado en la Institución deberá cumplir con todos los requisitos que establece la presente Directiva</a:t>
            </a:r>
            <a:r>
              <a:rPr lang="es-PE" sz="2400" dirty="0" smtClean="0"/>
              <a:t>.</a:t>
            </a:r>
          </a:p>
          <a:p>
            <a:pPr marL="0" lvl="1" indent="0" algn="just">
              <a:spcBef>
                <a:spcPts val="600"/>
              </a:spcBef>
              <a:buClr>
                <a:schemeClr val="accent1"/>
              </a:buClr>
              <a:buNone/>
            </a:pPr>
            <a:endParaRPr lang="es-PE" sz="2400" dirty="0" smtClean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107504" y="4077072"/>
            <a:ext cx="8568952" cy="17281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just">
              <a:spcBef>
                <a:spcPts val="600"/>
              </a:spcBef>
              <a:buClr>
                <a:schemeClr val="accent1"/>
              </a:buClr>
              <a:buFont typeface="Arial" pitchFamily="34" charset="0"/>
              <a:buNone/>
            </a:pPr>
            <a:endParaRPr lang="es-PE" sz="2400" dirty="0" smtClean="0"/>
          </a:p>
          <a:p>
            <a:pPr marL="274320" lvl="1" algn="just">
              <a:spcBef>
                <a:spcPts val="600"/>
              </a:spcBef>
              <a:buClr>
                <a:schemeClr val="accent1"/>
              </a:buClr>
            </a:pPr>
            <a:r>
              <a:rPr lang="es-PE" sz="2400" dirty="0" smtClean="0"/>
              <a:t>8.13 Todos los procesos antes descritos estarán sujetos a procesos de control coordinados por el IETSI en el marco de sus funciones, y con el apoyo de otras unidades orgánicas , según corresponda.</a:t>
            </a:r>
            <a:endParaRPr lang="es-PE" sz="2400" dirty="0"/>
          </a:p>
        </p:txBody>
      </p:sp>
    </p:spTree>
    <p:extLst>
      <p:ext uri="{BB962C8B-B14F-4D97-AF65-F5344CB8AC3E}">
        <p14:creationId xmlns:p14="http://schemas.microsoft.com/office/powerpoint/2010/main" val="2837497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35696" y="404664"/>
            <a:ext cx="6048672" cy="576064"/>
          </a:xfrm>
        </p:spPr>
        <p:txBody>
          <a:bodyPr>
            <a:noAutofit/>
          </a:bodyPr>
          <a:lstStyle/>
          <a:p>
            <a:pPr algn="ctr"/>
            <a:r>
              <a:rPr lang="es-PE" sz="3200" b="1" dirty="0"/>
              <a:t>Errores más frecuentes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412776"/>
            <a:ext cx="8208912" cy="1872208"/>
          </a:xfrm>
        </p:spPr>
        <p:txBody>
          <a:bodyPr>
            <a:noAutofit/>
          </a:bodyPr>
          <a:lstStyle/>
          <a:p>
            <a:pPr algn="just"/>
            <a:r>
              <a:rPr lang="es-PE" sz="2400" dirty="0"/>
              <a:t>Formulación de la pregunta PICO:</a:t>
            </a:r>
          </a:p>
          <a:p>
            <a:pPr lvl="1" algn="just"/>
            <a:r>
              <a:rPr lang="es-PE" sz="2400" dirty="0"/>
              <a:t>Población: concordancia con el caso que origina la solicitud</a:t>
            </a:r>
          </a:p>
          <a:p>
            <a:pPr lvl="1" algn="just"/>
            <a:r>
              <a:rPr lang="es-PE" sz="2400" dirty="0"/>
              <a:t>Intervención: una tecnología a evaluar</a:t>
            </a:r>
          </a:p>
          <a:p>
            <a:pPr lvl="1" algn="just"/>
            <a:r>
              <a:rPr lang="es-PE" sz="2400" dirty="0"/>
              <a:t>Comparador: tecnología aprobada en la institución</a:t>
            </a:r>
          </a:p>
          <a:p>
            <a:pPr lvl="1" algn="just"/>
            <a:r>
              <a:rPr lang="es-PE" sz="2400" dirty="0" err="1"/>
              <a:t>Outcomes</a:t>
            </a:r>
            <a:r>
              <a:rPr lang="es-PE" sz="2400" dirty="0"/>
              <a:t>: resultados clínicos de importancia a evaluar </a:t>
            </a:r>
          </a:p>
          <a:p>
            <a:pPr algn="just"/>
            <a:r>
              <a:rPr lang="es-PE" sz="2400" dirty="0"/>
              <a:t>Emisión del Anexo N° 4: Sólo debe ser elaborado luego de la existencia de un Dictamen emitido por el IETSI.</a:t>
            </a:r>
          </a:p>
          <a:p>
            <a:pPr algn="just"/>
            <a:r>
              <a:rPr lang="es-PE" sz="2400" dirty="0"/>
              <a:t>Cierre del proceso: Luego de publicación del dictamen IETSI los CFT deben emitir el Anexo N° 4, tanto para las solicitudes con respuesta positiva o negativa.</a:t>
            </a:r>
          </a:p>
        </p:txBody>
      </p:sp>
    </p:spTree>
    <p:extLst>
      <p:ext uri="{BB962C8B-B14F-4D97-AF65-F5344CB8AC3E}">
        <p14:creationId xmlns:p14="http://schemas.microsoft.com/office/powerpoint/2010/main" val="26752327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39752" y="260648"/>
            <a:ext cx="6048672" cy="561956"/>
          </a:xfrm>
        </p:spPr>
        <p:txBody>
          <a:bodyPr>
            <a:noAutofit/>
          </a:bodyPr>
          <a:lstStyle/>
          <a:p>
            <a:r>
              <a:rPr lang="es-PE" sz="3200" b="1" dirty="0" smtClean="0">
                <a:solidFill>
                  <a:srgbClr val="0070C0"/>
                </a:solidFill>
              </a:rPr>
              <a:t>Formulación clara de la pregunta</a:t>
            </a:r>
            <a:endParaRPr lang="es-PE" sz="3200" b="1" dirty="0">
              <a:solidFill>
                <a:srgbClr val="0070C0"/>
              </a:solidFill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378340"/>
              </p:ext>
            </p:extLst>
          </p:nvPr>
        </p:nvGraphicFramePr>
        <p:xfrm>
          <a:off x="357158" y="857232"/>
          <a:ext cx="8501122" cy="5998972"/>
        </p:xfrm>
        <a:graphic>
          <a:graphicData uri="http://schemas.openxmlformats.org/drawingml/2006/table">
            <a:tbl>
              <a:tblPr/>
              <a:tblGrid>
                <a:gridCol w="3000396"/>
                <a:gridCol w="5500726"/>
              </a:tblGrid>
              <a:tr h="1255354"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s-ES_tradnl" sz="1600" b="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ea typeface="Calibri"/>
                          <a:cs typeface="Calibri"/>
                        </a:rPr>
                        <a:t>P</a:t>
                      </a:r>
                    </a:p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kumimoji="0" lang="es-MX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es-MX" sz="12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P.ej</a:t>
                      </a:r>
                      <a:r>
                        <a:rPr kumimoji="0" lang="es-MX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Sexo, Edad, </a:t>
                      </a:r>
                      <a:r>
                        <a:rPr kumimoji="0" lang="es-MX" sz="12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comorbilidad</a:t>
                      </a:r>
                      <a:r>
                        <a:rPr kumimoji="0" lang="es-MX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grado de la enfermedad, subgrupos, resistente a tratamiento estándar, </a:t>
                      </a:r>
                      <a:r>
                        <a:rPr kumimoji="0" lang="es-MX" sz="12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etc</a:t>
                      </a:r>
                      <a:r>
                        <a:rPr kumimoji="0" lang="es-MX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s-PE" sz="1200" dirty="0">
                        <a:solidFill>
                          <a:srgbClr val="000000"/>
                        </a:solidFill>
                        <a:uFill>
                          <a:solidFill>
                            <a:srgbClr val="000000"/>
                          </a:solidFill>
                        </a:u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0800" marR="50800" marT="50800" marB="508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600" b="1" dirty="0">
                          <a:latin typeface="Arial"/>
                          <a:ea typeface="Arial Unicode MS"/>
                        </a:rPr>
                        <a:t>Población: </a:t>
                      </a:r>
                      <a:r>
                        <a:rPr lang="es-ES_tradnl" sz="1600" dirty="0">
                          <a:latin typeface="Arial"/>
                          <a:ea typeface="Arial Unicode MS"/>
                        </a:rPr>
                        <a:t>Paciente adulto con diagnóstico de síndrome mielodisplásico según clasificación IPSS que se encuentra en riesgo Intermedio 2 ó alto </a:t>
                      </a:r>
                      <a:r>
                        <a:rPr lang="es-ES_tradnl" sz="1600" dirty="0" smtClean="0">
                          <a:latin typeface="Arial"/>
                          <a:ea typeface="Arial Unicode MS"/>
                        </a:rPr>
                        <a:t>riesgo, ó según IPSS-R se</a:t>
                      </a:r>
                      <a:r>
                        <a:rPr lang="es-ES_tradnl" sz="1600" baseline="0" dirty="0" smtClean="0">
                          <a:latin typeface="Arial"/>
                          <a:ea typeface="Arial Unicode MS"/>
                        </a:rPr>
                        <a:t> encuentra en</a:t>
                      </a:r>
                      <a:r>
                        <a:rPr lang="es-ES_tradnl" sz="1600" dirty="0" smtClean="0">
                          <a:latin typeface="Arial"/>
                          <a:ea typeface="Arial Unicode MS"/>
                        </a:rPr>
                        <a:t> riesgo </a:t>
                      </a:r>
                      <a:r>
                        <a:rPr lang="es-ES_tradnl" sz="1600" dirty="0">
                          <a:latin typeface="Arial"/>
                          <a:ea typeface="Arial Unicode MS"/>
                        </a:rPr>
                        <a:t>intermedio, alto y muy alto, no candidato a trasplante o quimioterapia a altas dosis</a:t>
                      </a:r>
                      <a:endParaRPr lang="es-PE" sz="1600" dirty="0">
                        <a:latin typeface="Times New Roman"/>
                        <a:ea typeface="Arial Unicode MS"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6777"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s-ES_tradnl" sz="1600" b="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ea typeface="Calibri"/>
                          <a:cs typeface="Calibri"/>
                        </a:rPr>
                        <a:t>I</a:t>
                      </a:r>
                    </a:p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kumimoji="0" lang="es-MX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es-MX" sz="12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i.e.</a:t>
                      </a:r>
                      <a:r>
                        <a:rPr kumimoji="0" lang="es-MX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medicamento o Intervención que se está solicitando, incluyendo dosis y vías de administración)</a:t>
                      </a:r>
                      <a:endParaRPr kumimoji="0" lang="es-PE" sz="1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800" marR="50800" marT="50800" marB="508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s-ES_tradnl" sz="1600" b="1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ea typeface="Calibri"/>
                          <a:cs typeface="Calibri"/>
                        </a:rPr>
                        <a:t>Intervención: </a:t>
                      </a:r>
                      <a:r>
                        <a:rPr lang="es-ES_tradnl" sz="160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ea typeface="Calibri"/>
                          <a:cs typeface="Calibri"/>
                        </a:rPr>
                        <a:t>Azacitidina</a:t>
                      </a:r>
                      <a:endParaRPr lang="es-PE" sz="1600">
                        <a:solidFill>
                          <a:srgbClr val="000000"/>
                        </a:solidFill>
                        <a:uFill>
                          <a:solidFill>
                            <a:srgbClr val="000000"/>
                          </a:solidFill>
                        </a:u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0800" marR="50800" marT="50800" marB="508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9504"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s-ES_tradnl" sz="1600" b="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ea typeface="Calibri"/>
                          <a:cs typeface="Calibri"/>
                        </a:rPr>
                        <a:t>C</a:t>
                      </a:r>
                    </a:p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kumimoji="0" lang="es-MX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(Se refiere al tratamiento estándar, u otras alternativas de tratamiento disponible en el contexto de ESSALUD)</a:t>
                      </a:r>
                      <a:endParaRPr kumimoji="0" lang="es-PE" sz="1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800" marR="50800" marT="50800" marB="508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s-ES_tradnl" sz="1600" b="1" dirty="0">
                          <a:latin typeface="Arial"/>
                          <a:ea typeface="Arial Unicode MS"/>
                        </a:rPr>
                        <a:t>Comparador: </a:t>
                      </a:r>
                      <a:r>
                        <a:rPr lang="es-ES_tradnl" sz="1600" dirty="0">
                          <a:latin typeface="Arial"/>
                          <a:ea typeface="Arial Unicode MS"/>
                        </a:rPr>
                        <a:t>Quimioterapia a bajas dosis o transfusiones</a:t>
                      </a:r>
                      <a:endParaRPr lang="es-PE" sz="1600" dirty="0">
                        <a:latin typeface="Times New Roman"/>
                        <a:ea typeface="Arial Unicode MS"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7652"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s-ES_tradnl" sz="1600" b="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ea typeface="Calibri"/>
                          <a:cs typeface="Calibri"/>
                        </a:rPr>
                        <a:t>O</a:t>
                      </a:r>
                    </a:p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kumimoji="0" lang="es-MX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(Resultados o Desenlaces claves o importantes desde el punto de vista del paciente, que se quiere lograr -o en algunos casos, evitar- con el medicamento solicitado)</a:t>
                      </a:r>
                      <a:endParaRPr kumimoji="0" lang="es-PE" sz="1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800" marR="50800" marT="50800" marB="508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s-ES_tradnl" sz="1600" b="1" dirty="0">
                          <a:latin typeface="Arial"/>
                          <a:ea typeface="Arial Unicode MS"/>
                        </a:rPr>
                        <a:t>Desenlaces:</a:t>
                      </a:r>
                      <a:endParaRPr lang="es-PE" sz="1600" dirty="0">
                        <a:latin typeface="Times New Roman"/>
                        <a:ea typeface="Arial Unicode MS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ES_tradnl" sz="1600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ea typeface="Calibri"/>
                          <a:cs typeface="Calibri"/>
                        </a:rPr>
                        <a:t>Sobrevida global</a:t>
                      </a:r>
                      <a:endParaRPr lang="es-PE" sz="1600" dirty="0">
                        <a:solidFill>
                          <a:srgbClr val="000000"/>
                        </a:solidFill>
                        <a:uFill>
                          <a:solidFill>
                            <a:srgbClr val="000000"/>
                          </a:solidFill>
                        </a:u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ES_tradnl" sz="1600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ea typeface="Calibri"/>
                          <a:cs typeface="Calibri"/>
                        </a:rPr>
                        <a:t>Calidad de vida</a:t>
                      </a:r>
                      <a:endParaRPr lang="es-PE" sz="1600" dirty="0">
                        <a:solidFill>
                          <a:srgbClr val="000000"/>
                        </a:solidFill>
                        <a:uFill>
                          <a:solidFill>
                            <a:srgbClr val="000000"/>
                          </a:solidFill>
                        </a:u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ES_tradnl" sz="1600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ea typeface="Calibri"/>
                          <a:cs typeface="Calibri"/>
                        </a:rPr>
                        <a:t>Tiempo de progresión a leucemia aguda </a:t>
                      </a:r>
                      <a:endParaRPr lang="es-PE" sz="1600" dirty="0">
                        <a:solidFill>
                          <a:srgbClr val="000000"/>
                        </a:solidFill>
                        <a:uFill>
                          <a:solidFill>
                            <a:srgbClr val="000000"/>
                          </a:solidFill>
                        </a:u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ES_tradnl" sz="1600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ea typeface="Calibri"/>
                          <a:cs typeface="Calibri"/>
                        </a:rPr>
                        <a:t>Reducción de la necesidad de trasfusiones</a:t>
                      </a:r>
                      <a:endParaRPr lang="es-PE" sz="1600" dirty="0">
                        <a:solidFill>
                          <a:srgbClr val="000000"/>
                        </a:solidFill>
                        <a:uFill>
                          <a:solidFill>
                            <a:srgbClr val="000000"/>
                          </a:solidFill>
                        </a:u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ES_tradnl" sz="1600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ea typeface="Calibri"/>
                          <a:cs typeface="Calibri"/>
                        </a:rPr>
                        <a:t>Reducción de la incidencia de infecciones graves</a:t>
                      </a:r>
                      <a:endParaRPr lang="es-PE" sz="1600" dirty="0">
                        <a:solidFill>
                          <a:srgbClr val="000000"/>
                        </a:solidFill>
                        <a:uFill>
                          <a:solidFill>
                            <a:srgbClr val="000000"/>
                          </a:solidFill>
                        </a:u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ES_tradnl" sz="1600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ea typeface="Calibri"/>
                          <a:cs typeface="Calibri"/>
                        </a:rPr>
                        <a:t>Eventos de sangrado, infecciones</a:t>
                      </a:r>
                      <a:endParaRPr lang="es-PE" sz="1600" dirty="0">
                        <a:solidFill>
                          <a:srgbClr val="000000"/>
                        </a:solidFill>
                        <a:uFill>
                          <a:solidFill>
                            <a:srgbClr val="000000"/>
                          </a:solidFill>
                        </a:u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ES_tradnl" sz="1600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ea typeface="Calibri"/>
                          <a:cs typeface="Calibri"/>
                        </a:rPr>
                        <a:t>Hospitalización</a:t>
                      </a:r>
                      <a:endParaRPr lang="es-PE" sz="1600" dirty="0">
                        <a:solidFill>
                          <a:srgbClr val="000000"/>
                        </a:solidFill>
                        <a:uFill>
                          <a:solidFill>
                            <a:srgbClr val="000000"/>
                          </a:solidFill>
                        </a:u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ES_tradnl" sz="1600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ea typeface="Calibri"/>
                          <a:cs typeface="Calibri"/>
                        </a:rPr>
                        <a:t>Eventos adversos </a:t>
                      </a:r>
                      <a:endParaRPr lang="es-PE" sz="1600" dirty="0">
                        <a:solidFill>
                          <a:srgbClr val="000000"/>
                        </a:solidFill>
                        <a:uFill>
                          <a:solidFill>
                            <a:srgbClr val="000000"/>
                          </a:solidFill>
                        </a:u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2 Llamada rectangular redondeada"/>
          <p:cNvSpPr/>
          <p:nvPr/>
        </p:nvSpPr>
        <p:spPr>
          <a:xfrm>
            <a:off x="421791" y="692696"/>
            <a:ext cx="2232248" cy="1440160"/>
          </a:xfrm>
          <a:prstGeom prst="wedgeRoundRectCallout">
            <a:avLst>
              <a:gd name="adj1" fmla="val 84124"/>
              <a:gd name="adj2" fmla="val 28539"/>
              <a:gd name="adj3" fmla="val 1666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dirty="0" smtClean="0"/>
              <a:t>Características clínicas relevantes del paciente, que puede extrapolarse a otros pacientes.</a:t>
            </a:r>
            <a:endParaRPr lang="es-PE" dirty="0"/>
          </a:p>
        </p:txBody>
      </p:sp>
      <p:sp>
        <p:nvSpPr>
          <p:cNvPr id="5" name="4 Llamada rectangular redondeada"/>
          <p:cNvSpPr/>
          <p:nvPr/>
        </p:nvSpPr>
        <p:spPr>
          <a:xfrm>
            <a:off x="415484" y="2276872"/>
            <a:ext cx="2232248" cy="864096"/>
          </a:xfrm>
          <a:prstGeom prst="wedgeRoundRectCallout">
            <a:avLst>
              <a:gd name="adj1" fmla="val 84124"/>
              <a:gd name="adj2" fmla="val 28539"/>
              <a:gd name="adj3" fmla="val 1666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dirty="0" smtClean="0"/>
              <a:t>Solo se acepta una sola intervención por solicitud</a:t>
            </a:r>
            <a:endParaRPr lang="es-PE" dirty="0"/>
          </a:p>
        </p:txBody>
      </p:sp>
      <p:sp>
        <p:nvSpPr>
          <p:cNvPr id="6" name="5 Llamada rectangular redondeada"/>
          <p:cNvSpPr/>
          <p:nvPr/>
        </p:nvSpPr>
        <p:spPr>
          <a:xfrm>
            <a:off x="458754" y="3292206"/>
            <a:ext cx="2232248" cy="864096"/>
          </a:xfrm>
          <a:prstGeom prst="wedgeRoundRectCallout">
            <a:avLst>
              <a:gd name="adj1" fmla="val 84124"/>
              <a:gd name="adj2" fmla="val 28539"/>
              <a:gd name="adj3" fmla="val 1666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dirty="0" smtClean="0"/>
              <a:t>Puede estar disponible dentro o fuera del PFE.</a:t>
            </a:r>
            <a:endParaRPr lang="es-PE" dirty="0"/>
          </a:p>
        </p:txBody>
      </p:sp>
      <p:sp>
        <p:nvSpPr>
          <p:cNvPr id="7" name="6 Llamada rectangular redondeada"/>
          <p:cNvSpPr/>
          <p:nvPr/>
        </p:nvSpPr>
        <p:spPr>
          <a:xfrm>
            <a:off x="458754" y="4365104"/>
            <a:ext cx="2232248" cy="2016224"/>
          </a:xfrm>
          <a:prstGeom prst="wedgeRoundRectCallout">
            <a:avLst>
              <a:gd name="adj1" fmla="val 84124"/>
              <a:gd name="adj2" fmla="val 28539"/>
              <a:gd name="adj3" fmla="val 1666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dirty="0" smtClean="0"/>
              <a:t>Listarlos por prioridad de beneficio clínico alcanzable o deseable desde la perspectiva del paciente.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044138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915816" y="908720"/>
            <a:ext cx="4896544" cy="1134616"/>
          </a:xfrm>
        </p:spPr>
        <p:txBody>
          <a:bodyPr>
            <a:normAutofit/>
          </a:bodyPr>
          <a:lstStyle/>
          <a:p>
            <a:r>
              <a:rPr lang="es-PE" sz="4000" b="1" dirty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¿ PREGUNTAS?</a:t>
            </a:r>
          </a:p>
        </p:txBody>
      </p:sp>
      <p:pic>
        <p:nvPicPr>
          <p:cNvPr id="2050" name="Picture 2" descr="Resultado de imagen para gif pregunta ciencia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348880"/>
            <a:ext cx="3312368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980728"/>
            <a:ext cx="6048672" cy="576064"/>
          </a:xfrm>
        </p:spPr>
        <p:txBody>
          <a:bodyPr>
            <a:noAutofit/>
          </a:bodyPr>
          <a:lstStyle/>
          <a:p>
            <a:pPr lvl="0"/>
            <a:r>
              <a:rPr lang="es-PE" sz="3200" b="1" dirty="0"/>
              <a:t>1. FINALIDAD</a:t>
            </a:r>
            <a:endParaRPr lang="es-PE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1560" y="1556792"/>
            <a:ext cx="7776864" cy="2880320"/>
          </a:xfrm>
        </p:spPr>
        <p:txBody>
          <a:bodyPr>
            <a:normAutofit/>
          </a:bodyPr>
          <a:lstStyle/>
          <a:p>
            <a:pPr algn="just"/>
            <a:r>
              <a:rPr lang="es-PE" sz="2400" b="1" dirty="0"/>
              <a:t>Brindar atención </a:t>
            </a:r>
            <a:r>
              <a:rPr lang="es-PE" sz="2400" dirty="0"/>
              <a:t>de salud a pacientes cuyas patologías, dada su complejidad o excepcionalidad, </a:t>
            </a:r>
            <a:r>
              <a:rPr lang="es-PE" sz="2400" b="1" dirty="0"/>
              <a:t>no pueden ser resueltas con los productos farmacéuticos incluidos en el Petitorio Farmacológico de ESSALUD </a:t>
            </a:r>
            <a:r>
              <a:rPr lang="es-PE" sz="2400" dirty="0"/>
              <a:t>por lo que debe buscarse otras alternativas farmacológicas que, bajo </a:t>
            </a:r>
            <a:r>
              <a:rPr lang="es-PE" sz="2400" b="1" dirty="0"/>
              <a:t>criterios de eficacia, seguridad y racionabilidad económica</a:t>
            </a:r>
            <a:r>
              <a:rPr lang="es-PE" sz="2400" dirty="0"/>
              <a:t>, satisfagan estas necesidades.</a:t>
            </a:r>
          </a:p>
          <a:p>
            <a:pPr algn="just"/>
            <a:endParaRPr lang="es-PE" sz="240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1124744"/>
            <a:ext cx="6048672" cy="576064"/>
          </a:xfrm>
        </p:spPr>
        <p:txBody>
          <a:bodyPr>
            <a:noAutofit/>
          </a:bodyPr>
          <a:lstStyle/>
          <a:p>
            <a:pPr lvl="0"/>
            <a:r>
              <a:rPr lang="es-PE" sz="3200" b="1" dirty="0"/>
              <a:t>2. OBJETIVO</a:t>
            </a:r>
            <a:endParaRPr lang="es-PE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916832"/>
            <a:ext cx="7920880" cy="1872208"/>
          </a:xfrm>
        </p:spPr>
        <p:txBody>
          <a:bodyPr>
            <a:noAutofit/>
          </a:bodyPr>
          <a:lstStyle/>
          <a:p>
            <a:pPr algn="just"/>
            <a:r>
              <a:rPr lang="es-PE" sz="2400" dirty="0"/>
              <a:t>Establecer el </a:t>
            </a:r>
            <a:r>
              <a:rPr lang="es-PE" sz="2400" b="1" dirty="0"/>
              <a:t>procedimiento para la utilización en ESSALUD de productos farmacéuticos </a:t>
            </a:r>
            <a:r>
              <a:rPr lang="es-PE" sz="2400" dirty="0"/>
              <a:t>no incluidos en el Petitorio Farmacológico de ESSALUD para pacientes individualizados con patologías complejas y/o excepcionales.</a:t>
            </a:r>
          </a:p>
          <a:p>
            <a:pPr algn="just"/>
            <a:endParaRPr lang="es-PE" sz="2400" dirty="0"/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611560" y="3573016"/>
            <a:ext cx="60486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PE" sz="3200" b="1" dirty="0"/>
              <a:t>3</a:t>
            </a:r>
            <a:r>
              <a:rPr lang="es-PE" sz="3200" b="1" dirty="0" smtClean="0"/>
              <a:t>. ALCANCE</a:t>
            </a:r>
            <a:endParaRPr lang="es-PE" sz="3200" dirty="0"/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323528" y="4293096"/>
            <a:ext cx="7920880" cy="18722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PE" sz="2400" dirty="0" smtClean="0"/>
              <a:t>Órganos desconcentrados.</a:t>
            </a:r>
          </a:p>
          <a:p>
            <a:pPr algn="just"/>
            <a:r>
              <a:rPr lang="es-PE" sz="2400" dirty="0" smtClean="0"/>
              <a:t>Órganos prestadores nacionales.</a:t>
            </a:r>
          </a:p>
          <a:p>
            <a:pPr algn="just"/>
            <a:r>
              <a:rPr lang="es-PE" sz="2400" dirty="0" smtClean="0"/>
              <a:t>Establecimientos de salud a nivel nacional.</a:t>
            </a:r>
          </a:p>
          <a:p>
            <a:pPr algn="just"/>
            <a:endParaRPr lang="es-PE" sz="240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323528" y="1124744"/>
            <a:ext cx="60486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PE" sz="3200" b="1" dirty="0" smtClean="0"/>
              <a:t>4. RESPONSABILIDAD</a:t>
            </a:r>
            <a:endParaRPr lang="es-PE" sz="3200" dirty="0"/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395536" y="1844824"/>
            <a:ext cx="7416824" cy="18722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PE" sz="2400" dirty="0" smtClean="0"/>
              <a:t>Gerentes/directores : </a:t>
            </a:r>
          </a:p>
          <a:p>
            <a:pPr marL="0" indent="0" algn="just">
              <a:buNone/>
            </a:pPr>
            <a:r>
              <a:rPr lang="es-PE" sz="2400" dirty="0" smtClean="0"/>
              <a:t>     - órganos desconcentrados</a:t>
            </a:r>
          </a:p>
          <a:p>
            <a:pPr marL="0" indent="0" algn="just">
              <a:buNone/>
            </a:pPr>
            <a:r>
              <a:rPr lang="es-PE" sz="2400" dirty="0" smtClean="0"/>
              <a:t>     - órganos prestadores nacionales</a:t>
            </a:r>
          </a:p>
          <a:p>
            <a:pPr marL="0" indent="0" algn="just">
              <a:buNone/>
            </a:pPr>
            <a:r>
              <a:rPr lang="es-PE" sz="2400" dirty="0" smtClean="0"/>
              <a:t>     - establecimientos de salud</a:t>
            </a:r>
          </a:p>
          <a:p>
            <a:pPr marL="0" indent="0" algn="just">
              <a:buNone/>
            </a:pPr>
            <a:endParaRPr lang="es-PE" sz="2400" dirty="0"/>
          </a:p>
          <a:p>
            <a:pPr algn="just"/>
            <a:r>
              <a:rPr lang="es-PE" sz="2400" dirty="0" smtClean="0"/>
              <a:t>IETSI </a:t>
            </a:r>
            <a:endParaRPr lang="es-PE" sz="2400" dirty="0"/>
          </a:p>
          <a:p>
            <a:pPr marL="0" indent="0" algn="just">
              <a:buNone/>
            </a:pPr>
            <a:endParaRPr lang="es-PE" sz="2400" dirty="0" smtClean="0"/>
          </a:p>
          <a:p>
            <a:pPr marL="0" indent="0" algn="just">
              <a:buNone/>
            </a:pPr>
            <a:r>
              <a:rPr lang="es-PE" sz="2400" dirty="0"/>
              <a:t>	</a:t>
            </a:r>
            <a:r>
              <a:rPr lang="es-PE" sz="2400" dirty="0" smtClean="0"/>
              <a:t>		     </a:t>
            </a:r>
          </a:p>
          <a:p>
            <a:pPr marL="0" indent="0" algn="just">
              <a:buNone/>
            </a:pPr>
            <a:endParaRPr lang="es-PE" sz="2400" dirty="0" smtClean="0"/>
          </a:p>
          <a:p>
            <a:pPr algn="just"/>
            <a:endParaRPr lang="es-PE" sz="2400" dirty="0"/>
          </a:p>
        </p:txBody>
      </p:sp>
      <p:sp>
        <p:nvSpPr>
          <p:cNvPr id="6" name="5 Cerrar llave"/>
          <p:cNvSpPr/>
          <p:nvPr/>
        </p:nvSpPr>
        <p:spPr>
          <a:xfrm>
            <a:off x="4932040" y="1844824"/>
            <a:ext cx="648072" cy="1656184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7" name="6 Cerrar llave"/>
          <p:cNvSpPr/>
          <p:nvPr/>
        </p:nvSpPr>
        <p:spPr>
          <a:xfrm>
            <a:off x="4932040" y="4149080"/>
            <a:ext cx="648072" cy="368424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8" name="7 CuadroTexto"/>
          <p:cNvSpPr txBox="1"/>
          <p:nvPr/>
        </p:nvSpPr>
        <p:spPr>
          <a:xfrm>
            <a:off x="5913972" y="1849173"/>
            <a:ext cx="1728192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PE" dirty="0" smtClean="0"/>
              <a:t>Difusión , implementación y cumplimiento de la directiva.</a:t>
            </a:r>
            <a:endParaRPr lang="es-PE" dirty="0"/>
          </a:p>
        </p:txBody>
      </p:sp>
      <p:sp>
        <p:nvSpPr>
          <p:cNvPr id="9" name="8 CuadroTexto"/>
          <p:cNvSpPr txBox="1"/>
          <p:nvPr/>
        </p:nvSpPr>
        <p:spPr>
          <a:xfrm>
            <a:off x="5985980" y="3792935"/>
            <a:ext cx="1584176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PE" dirty="0" smtClean="0">
                <a:solidFill>
                  <a:srgbClr val="FF0000"/>
                </a:solidFill>
              </a:rPr>
              <a:t>Supervisión y control </a:t>
            </a:r>
            <a:r>
              <a:rPr lang="es-PE" dirty="0" smtClean="0"/>
              <a:t>en el marco de sus funciones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126066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950777"/>
            <a:ext cx="8229600" cy="720080"/>
          </a:xfrm>
        </p:spPr>
        <p:txBody>
          <a:bodyPr/>
          <a:lstStyle/>
          <a:p>
            <a:pPr lvl="1" algn="l"/>
            <a:r>
              <a:rPr lang="es-PE" sz="3200" b="1" kern="1200" dirty="0" smtClean="0">
                <a:latin typeface="+mj-lt"/>
                <a:cs typeface="+mj-cs"/>
              </a:rPr>
              <a:t>6. CONCEPTOS </a:t>
            </a:r>
            <a:r>
              <a:rPr lang="es-PE" sz="3200" b="1" kern="1200" dirty="0">
                <a:latin typeface="+mj-lt"/>
                <a:cs typeface="+mj-cs"/>
              </a:rPr>
              <a:t>DE </a:t>
            </a:r>
            <a:r>
              <a:rPr lang="es-PE" sz="3200" b="1" kern="1200" dirty="0" smtClean="0">
                <a:latin typeface="+mj-lt"/>
                <a:cs typeface="+mj-cs"/>
              </a:rPr>
              <a:t>REFERENCIA</a:t>
            </a:r>
            <a:endParaRPr lang="es-PE" sz="2400" b="1" dirty="0"/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785025296"/>
              </p:ext>
            </p:extLst>
          </p:nvPr>
        </p:nvGraphicFramePr>
        <p:xfrm>
          <a:off x="1168709" y="2492896"/>
          <a:ext cx="640203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 Llamada rectangular redondeada"/>
          <p:cNvSpPr/>
          <p:nvPr/>
        </p:nvSpPr>
        <p:spPr>
          <a:xfrm>
            <a:off x="6948264" y="1412776"/>
            <a:ext cx="1764196" cy="1368152"/>
          </a:xfrm>
          <a:prstGeom prst="wedgeRoundRectCallout">
            <a:avLst>
              <a:gd name="adj1" fmla="val -73991"/>
              <a:gd name="adj2" fmla="val 73111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PE" sz="1600" dirty="0"/>
              <a:t>Instancia </a:t>
            </a:r>
            <a:r>
              <a:rPr lang="es-PE" sz="1600" dirty="0" smtClean="0"/>
              <a:t>técnica, promueve el uso racional de PF.</a:t>
            </a:r>
            <a:endParaRPr lang="es-PE" sz="1600" dirty="0"/>
          </a:p>
        </p:txBody>
      </p:sp>
      <p:sp>
        <p:nvSpPr>
          <p:cNvPr id="8" name="7 Llamada rectangular redondeada"/>
          <p:cNvSpPr/>
          <p:nvPr/>
        </p:nvSpPr>
        <p:spPr>
          <a:xfrm>
            <a:off x="65418" y="1628800"/>
            <a:ext cx="2058309" cy="1692188"/>
          </a:xfrm>
          <a:prstGeom prst="wedgeRoundRectCallout">
            <a:avLst>
              <a:gd name="adj1" fmla="val 56929"/>
              <a:gd name="adj2" fmla="val 43172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PE" sz="1400" dirty="0" smtClean="0"/>
              <a:t>Documento que regula la </a:t>
            </a:r>
            <a:r>
              <a:rPr lang="es-PE" sz="1400" dirty="0" smtClean="0"/>
              <a:t>prescripción, </a:t>
            </a:r>
            <a:r>
              <a:rPr lang="es-PE" sz="1400" dirty="0" smtClean="0"/>
              <a:t>dispensación, adquisición y utilización de medicamentos. De aplicación obligatoria.</a:t>
            </a:r>
            <a:endParaRPr lang="es-PE" sz="1400" dirty="0"/>
          </a:p>
        </p:txBody>
      </p:sp>
      <p:sp>
        <p:nvSpPr>
          <p:cNvPr id="10" name="9 Llamada rectangular redondeada"/>
          <p:cNvSpPr/>
          <p:nvPr/>
        </p:nvSpPr>
        <p:spPr>
          <a:xfrm>
            <a:off x="71500" y="5049179"/>
            <a:ext cx="1944216" cy="1332149"/>
          </a:xfrm>
          <a:prstGeom prst="wedgeRoundRectCallout">
            <a:avLst>
              <a:gd name="adj1" fmla="val 63877"/>
              <a:gd name="adj2" fmla="val 35099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PE" sz="1600" dirty="0" smtClean="0"/>
              <a:t>Además de la seguridad y eficacia, involucra una evaluación económica.</a:t>
            </a:r>
            <a:endParaRPr lang="es-PE" sz="1600" dirty="0"/>
          </a:p>
        </p:txBody>
      </p:sp>
      <p:sp>
        <p:nvSpPr>
          <p:cNvPr id="12" name="11 Llamada rectangular redondeada"/>
          <p:cNvSpPr/>
          <p:nvPr/>
        </p:nvSpPr>
        <p:spPr>
          <a:xfrm>
            <a:off x="71500" y="3501008"/>
            <a:ext cx="2052227" cy="1404155"/>
          </a:xfrm>
          <a:prstGeom prst="wedgeRoundRectCallout">
            <a:avLst>
              <a:gd name="adj1" fmla="val 58240"/>
              <a:gd name="adj2" fmla="val 42385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PE" sz="1600" dirty="0" smtClean="0"/>
              <a:t>Pregunta estandarizada, que permite la búsqueda y generación de evidencia.</a:t>
            </a:r>
            <a:endParaRPr lang="es-PE" sz="1600" dirty="0"/>
          </a:p>
        </p:txBody>
      </p:sp>
      <p:sp>
        <p:nvSpPr>
          <p:cNvPr id="9" name="8 Llamada rectangular redondeada"/>
          <p:cNvSpPr/>
          <p:nvPr/>
        </p:nvSpPr>
        <p:spPr>
          <a:xfrm>
            <a:off x="7100664" y="3140968"/>
            <a:ext cx="1764196" cy="1368152"/>
          </a:xfrm>
          <a:prstGeom prst="wedgeRoundRectCallout">
            <a:avLst>
              <a:gd name="adj1" fmla="val -83031"/>
              <a:gd name="adj2" fmla="val 64562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PE" sz="1600" dirty="0" smtClean="0"/>
              <a:t>ETS enfocada en la seguridad y eficacia. Toma en cuenta precios de adquisición.</a:t>
            </a:r>
            <a:endParaRPr lang="es-PE" sz="1600" dirty="0"/>
          </a:p>
        </p:txBody>
      </p:sp>
      <p:sp>
        <p:nvSpPr>
          <p:cNvPr id="11" name="10 Llamada rectangular redondeada"/>
          <p:cNvSpPr/>
          <p:nvPr/>
        </p:nvSpPr>
        <p:spPr>
          <a:xfrm>
            <a:off x="7100664" y="4661520"/>
            <a:ext cx="1764196" cy="1503784"/>
          </a:xfrm>
          <a:prstGeom prst="wedgeRoundRectCallout">
            <a:avLst>
              <a:gd name="adj1" fmla="val -84236"/>
              <a:gd name="adj2" fmla="val 43579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PE" sz="1600" dirty="0" smtClean="0"/>
              <a:t>Comparación de los costos netos de una intervención con los beneficios de aplicarla.</a:t>
            </a:r>
            <a:endParaRPr lang="es-PE" sz="1600" dirty="0"/>
          </a:p>
        </p:txBody>
      </p:sp>
    </p:spTree>
    <p:extLst>
      <p:ext uri="{BB962C8B-B14F-4D97-AF65-F5344CB8AC3E}">
        <p14:creationId xmlns:p14="http://schemas.microsoft.com/office/powerpoint/2010/main" val="64865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6" grpId="0" animBg="1"/>
      <p:bldP spid="8" grpId="0" animBg="1"/>
      <p:bldP spid="10" grpId="0" animBg="1"/>
      <p:bldP spid="12" grpId="0" animBg="1"/>
      <p:bldP spid="9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2477857827"/>
              </p:ext>
            </p:extLst>
          </p:nvPr>
        </p:nvGraphicFramePr>
        <p:xfrm>
          <a:off x="2267744" y="2420888"/>
          <a:ext cx="4195379" cy="3240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3 Llamada rectangular redondeada"/>
          <p:cNvSpPr/>
          <p:nvPr/>
        </p:nvSpPr>
        <p:spPr>
          <a:xfrm>
            <a:off x="0" y="1628800"/>
            <a:ext cx="2052227" cy="2376264"/>
          </a:xfrm>
          <a:prstGeom prst="wedgeRoundRectCallout">
            <a:avLst>
              <a:gd name="adj1" fmla="val 58758"/>
              <a:gd name="adj2" fmla="val 25829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PE" sz="1600" dirty="0" smtClean="0"/>
              <a:t>Permite la comparación de dos o alternativas a través de la medición de sus costos y consecuencias. Necesario, unidad de medida en común.</a:t>
            </a:r>
            <a:endParaRPr lang="es-PE" sz="1600" dirty="0"/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467544" y="950777"/>
            <a:ext cx="8229600" cy="720080"/>
          </a:xfrm>
        </p:spPr>
        <p:txBody>
          <a:bodyPr/>
          <a:lstStyle/>
          <a:p>
            <a:pPr lvl="1" algn="l"/>
            <a:r>
              <a:rPr lang="es-PE" sz="3200" b="1" kern="1200" dirty="0" smtClean="0">
                <a:latin typeface="+mj-lt"/>
                <a:cs typeface="+mj-cs"/>
              </a:rPr>
              <a:t>6. CONCEPTOS </a:t>
            </a:r>
            <a:r>
              <a:rPr lang="es-PE" sz="3200" b="1" kern="1200" dirty="0">
                <a:latin typeface="+mj-lt"/>
                <a:cs typeface="+mj-cs"/>
              </a:rPr>
              <a:t>DE </a:t>
            </a:r>
            <a:r>
              <a:rPr lang="es-PE" sz="3200" b="1" kern="1200" dirty="0" smtClean="0">
                <a:latin typeface="+mj-lt"/>
                <a:cs typeface="+mj-cs"/>
              </a:rPr>
              <a:t>REFERENCIA</a:t>
            </a:r>
            <a:endParaRPr lang="es-PE" sz="2400" b="1" dirty="0"/>
          </a:p>
        </p:txBody>
      </p:sp>
      <p:sp>
        <p:nvSpPr>
          <p:cNvPr id="6" name="5 Llamada rectangular redondeada"/>
          <p:cNvSpPr/>
          <p:nvPr/>
        </p:nvSpPr>
        <p:spPr>
          <a:xfrm>
            <a:off x="6588224" y="764705"/>
            <a:ext cx="2196243" cy="1780500"/>
          </a:xfrm>
          <a:prstGeom prst="wedgeRoundRectCallout">
            <a:avLst>
              <a:gd name="adj1" fmla="val -59368"/>
              <a:gd name="adj2" fmla="val 74188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PE" sz="1600" dirty="0" smtClean="0"/>
              <a:t>Permite comparar 2 o más alternativas en términos de sus costos y consecuencias. </a:t>
            </a:r>
            <a:r>
              <a:rPr lang="es-PE" sz="1600" dirty="0" smtClean="0"/>
              <a:t>Deben compararse a través de </a:t>
            </a:r>
            <a:r>
              <a:rPr lang="es-PE" sz="1600" dirty="0" err="1" smtClean="0"/>
              <a:t>QALYs</a:t>
            </a:r>
            <a:r>
              <a:rPr lang="es-PE" sz="1600" dirty="0" smtClean="0"/>
              <a:t> o </a:t>
            </a:r>
            <a:r>
              <a:rPr lang="es-PE" sz="1600" dirty="0" err="1" smtClean="0"/>
              <a:t>DALYs</a:t>
            </a:r>
            <a:r>
              <a:rPr lang="es-PE" sz="1600" dirty="0" smtClean="0"/>
              <a:t>.</a:t>
            </a:r>
            <a:endParaRPr lang="es-PE" sz="1600" dirty="0"/>
          </a:p>
        </p:txBody>
      </p:sp>
      <p:sp>
        <p:nvSpPr>
          <p:cNvPr id="7" name="6 Llamada rectangular redondeada"/>
          <p:cNvSpPr/>
          <p:nvPr/>
        </p:nvSpPr>
        <p:spPr>
          <a:xfrm>
            <a:off x="63937" y="4653136"/>
            <a:ext cx="2052227" cy="1188132"/>
          </a:xfrm>
          <a:prstGeom prst="wedgeRoundRectCallout">
            <a:avLst>
              <a:gd name="adj1" fmla="val 59794"/>
              <a:gd name="adj2" fmla="val 5246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PE" sz="1600" dirty="0" smtClean="0"/>
              <a:t>Medico especialista que inicio el proceso de solicitud, cuenta con RNE.</a:t>
            </a:r>
            <a:endParaRPr lang="es-PE" sz="1600" dirty="0"/>
          </a:p>
        </p:txBody>
      </p:sp>
      <p:sp>
        <p:nvSpPr>
          <p:cNvPr id="8" name="7 Llamada rectangular redondeada"/>
          <p:cNvSpPr/>
          <p:nvPr/>
        </p:nvSpPr>
        <p:spPr>
          <a:xfrm>
            <a:off x="6732240" y="4941168"/>
            <a:ext cx="2052227" cy="1188132"/>
          </a:xfrm>
          <a:prstGeom prst="wedgeRoundRectCallout">
            <a:avLst>
              <a:gd name="adj1" fmla="val -64032"/>
              <a:gd name="adj2" fmla="val -35024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PE" sz="1600" dirty="0" smtClean="0"/>
              <a:t>Espacio virtual, almacenamiento online de todas las publicaciones del IETSI.</a:t>
            </a:r>
            <a:endParaRPr lang="es-PE" sz="1600" dirty="0"/>
          </a:p>
        </p:txBody>
      </p:sp>
    </p:spTree>
    <p:extLst>
      <p:ext uri="{BB962C8B-B14F-4D97-AF65-F5344CB8AC3E}">
        <p14:creationId xmlns:p14="http://schemas.microsoft.com/office/powerpoint/2010/main" val="2488062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4" grpId="0" animBg="1"/>
      <p:bldP spid="6" grpId="0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2 Grupo"/>
          <p:cNvGrpSpPr/>
          <p:nvPr/>
        </p:nvGrpSpPr>
        <p:grpSpPr>
          <a:xfrm>
            <a:off x="0" y="0"/>
            <a:ext cx="8973584" cy="6363072"/>
            <a:chOff x="0" y="0"/>
            <a:chExt cx="8973584" cy="6363072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52" t="14585" r="20000" b="37153"/>
            <a:stretch/>
          </p:blipFill>
          <p:spPr bwMode="auto">
            <a:xfrm>
              <a:off x="0" y="0"/>
              <a:ext cx="8973584" cy="37882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000" t="39026" r="20000" b="27878"/>
            <a:stretch/>
          </p:blipFill>
          <p:spPr bwMode="auto">
            <a:xfrm>
              <a:off x="0" y="3788229"/>
              <a:ext cx="8973584" cy="25748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5" name="Rectángulo redondeado 4"/>
          <p:cNvSpPr/>
          <p:nvPr/>
        </p:nvSpPr>
        <p:spPr>
          <a:xfrm>
            <a:off x="0" y="5445224"/>
            <a:ext cx="1296144" cy="432048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52" t="10500" r="13931" b="40284"/>
          <a:stretch/>
        </p:blipFill>
        <p:spPr bwMode="auto">
          <a:xfrm>
            <a:off x="-6150" y="28400"/>
            <a:ext cx="9321894" cy="3331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ángulo redondeado 4"/>
          <p:cNvSpPr/>
          <p:nvPr/>
        </p:nvSpPr>
        <p:spPr>
          <a:xfrm>
            <a:off x="618437" y="695796"/>
            <a:ext cx="4036359" cy="28860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62" t="13082" r="26734"/>
          <a:stretch/>
        </p:blipFill>
        <p:spPr bwMode="auto">
          <a:xfrm>
            <a:off x="934134" y="1177891"/>
            <a:ext cx="7441323" cy="56747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ángulo 5"/>
          <p:cNvSpPr/>
          <p:nvPr/>
        </p:nvSpPr>
        <p:spPr>
          <a:xfrm>
            <a:off x="395536" y="5586822"/>
            <a:ext cx="8391306" cy="107721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PE" sz="3200" dirty="0">
                <a:hlinkClick r:id="rId9"/>
              </a:rPr>
              <a:t>http://www.essalud.gob.pe/ietsi/eval_prod_farm_otros.html</a:t>
            </a:r>
            <a:r>
              <a:rPr lang="es-PE" sz="3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963575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10" grpId="1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908720"/>
            <a:ext cx="6048672" cy="576064"/>
          </a:xfrm>
        </p:spPr>
        <p:txBody>
          <a:bodyPr>
            <a:noAutofit/>
          </a:bodyPr>
          <a:lstStyle/>
          <a:p>
            <a:pPr lvl="0"/>
            <a:r>
              <a:rPr lang="es-PE" sz="3200" b="1" dirty="0"/>
              <a:t>7. DISPOSICIONES GENERALES</a:t>
            </a:r>
            <a:endParaRPr lang="es-PE" sz="3200" dirty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611560" y="1659970"/>
            <a:ext cx="7776864" cy="51845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lvl="1" algn="just">
              <a:spcBef>
                <a:spcPts val="600"/>
              </a:spcBef>
              <a:buClr>
                <a:schemeClr val="accent1"/>
              </a:buClr>
              <a:buFont typeface="Arial" pitchFamily="34" charset="0"/>
              <a:buNone/>
            </a:pPr>
            <a:r>
              <a:rPr lang="es-PE" sz="2400" dirty="0" smtClean="0"/>
              <a:t>7.1 </a:t>
            </a:r>
            <a:r>
              <a:rPr lang="es-PE" sz="2400" u="sng" dirty="0" smtClean="0"/>
              <a:t>Esta prohibido el uso de cualquier producto farmacéutico NO INCLUIDO en el Petitorio Farmacológico de EsSalud</a:t>
            </a:r>
            <a:r>
              <a:rPr lang="es-PE" sz="2400" dirty="0" smtClean="0"/>
              <a:t>.</a:t>
            </a:r>
          </a:p>
          <a:p>
            <a:pPr marL="274320" lvl="1" algn="just">
              <a:spcBef>
                <a:spcPts val="600"/>
              </a:spcBef>
              <a:buClr>
                <a:schemeClr val="accent1"/>
              </a:buClr>
              <a:buFont typeface="Arial" pitchFamily="34" charset="0"/>
              <a:buNone/>
            </a:pPr>
            <a:r>
              <a:rPr lang="es-PE" sz="2400" dirty="0" smtClean="0"/>
              <a:t>    Excepciones en casos de no contar con alternativas terapéuticas en el PFE, por:</a:t>
            </a:r>
          </a:p>
          <a:p>
            <a:pPr marL="445770" lvl="1" indent="-457200" algn="just">
              <a:spcBef>
                <a:spcPts val="600"/>
              </a:spcBef>
              <a:buClr>
                <a:schemeClr val="accent1"/>
              </a:buClr>
              <a:buFont typeface="Arial" pitchFamily="34" charset="0"/>
              <a:buAutoNum type="alphaLcParenR"/>
            </a:pPr>
            <a:r>
              <a:rPr lang="es-PE" sz="1800" dirty="0" smtClean="0"/>
              <a:t>Reacciones adversas.</a:t>
            </a:r>
          </a:p>
          <a:p>
            <a:pPr marL="445770" lvl="1" indent="-457200" algn="just">
              <a:spcBef>
                <a:spcPts val="600"/>
              </a:spcBef>
              <a:buClr>
                <a:schemeClr val="accent1"/>
              </a:buClr>
              <a:buFont typeface="Arial" pitchFamily="34" charset="0"/>
              <a:buAutoNum type="alphaLcParenR"/>
            </a:pPr>
            <a:r>
              <a:rPr lang="es-PE" sz="1800" dirty="0" smtClean="0"/>
              <a:t>Falla terapéutica.</a:t>
            </a:r>
          </a:p>
          <a:p>
            <a:pPr marL="445770" lvl="1" indent="-457200" algn="just">
              <a:spcBef>
                <a:spcPts val="600"/>
              </a:spcBef>
              <a:buClr>
                <a:schemeClr val="accent1"/>
              </a:buClr>
              <a:buFont typeface="Arial" pitchFamily="34" charset="0"/>
              <a:buAutoNum type="alphaLcParenR"/>
            </a:pPr>
            <a:r>
              <a:rPr lang="es-PE" sz="1800" dirty="0" smtClean="0"/>
              <a:t>Situación clínica no cubierta por los productos del PFE.</a:t>
            </a:r>
          </a:p>
          <a:p>
            <a:pPr marL="445770" lvl="1" indent="-457200" algn="just">
              <a:spcBef>
                <a:spcPts val="600"/>
              </a:spcBef>
              <a:buClr>
                <a:schemeClr val="accent1"/>
              </a:buClr>
              <a:buFont typeface="Arial" pitchFamily="34" charset="0"/>
              <a:buAutoNum type="alphaLcParenR"/>
            </a:pPr>
            <a:r>
              <a:rPr lang="es-PE" sz="1800" dirty="0" smtClean="0"/>
              <a:t>Contraindicaciones a todas las alternativas del PFE.</a:t>
            </a:r>
          </a:p>
          <a:p>
            <a:pPr marL="445770" lvl="1" indent="-457200" algn="just">
              <a:spcBef>
                <a:spcPts val="600"/>
              </a:spcBef>
              <a:buClr>
                <a:schemeClr val="accent1"/>
              </a:buClr>
              <a:buFont typeface="Arial" pitchFamily="34" charset="0"/>
              <a:buAutoNum type="alphaLcParenR"/>
            </a:pPr>
            <a:r>
              <a:rPr lang="es-PE" sz="1800" dirty="0" smtClean="0"/>
              <a:t>Necesidad de una vía de administración alterna.</a:t>
            </a:r>
          </a:p>
          <a:p>
            <a:pPr marL="445770" lvl="1" indent="-457200" algn="just">
              <a:spcBef>
                <a:spcPts val="600"/>
              </a:spcBef>
              <a:buClr>
                <a:schemeClr val="accent1"/>
              </a:buClr>
              <a:buFont typeface="Arial" pitchFamily="34" charset="0"/>
              <a:buAutoNum type="alphaLcParenR"/>
            </a:pPr>
            <a:r>
              <a:rPr lang="es-PE" sz="1800" dirty="0" smtClean="0"/>
              <a:t>Inexistencia comprobada en el mercado </a:t>
            </a:r>
            <a:r>
              <a:rPr lang="es-PE" sz="1800" dirty="0" err="1" smtClean="0"/>
              <a:t>farmaceutico</a:t>
            </a:r>
            <a:r>
              <a:rPr lang="es-PE" sz="1800" dirty="0" smtClean="0"/>
              <a:t> de </a:t>
            </a:r>
            <a:r>
              <a:rPr lang="es-PE" sz="1800" dirty="0" err="1" smtClean="0"/>
              <a:t>algun</a:t>
            </a:r>
            <a:r>
              <a:rPr lang="es-PE" sz="1800" dirty="0" smtClean="0"/>
              <a:t> producto considerado en el PFE.</a:t>
            </a:r>
          </a:p>
          <a:p>
            <a:pPr marL="445770" lvl="1" indent="-457200" algn="just">
              <a:spcBef>
                <a:spcPts val="600"/>
              </a:spcBef>
              <a:buClr>
                <a:schemeClr val="accent1"/>
              </a:buClr>
              <a:buFont typeface="Arial" pitchFamily="34" charset="0"/>
              <a:buAutoNum type="alphaLcParenR"/>
            </a:pPr>
            <a:r>
              <a:rPr lang="es-PE" sz="1800" dirty="0" smtClean="0"/>
              <a:t>Disminución del costo en comparación al usar un producto del PFE.</a:t>
            </a:r>
          </a:p>
          <a:p>
            <a:pPr marL="445770" lvl="1" indent="-457200" algn="just">
              <a:spcBef>
                <a:spcPts val="600"/>
              </a:spcBef>
              <a:buClr>
                <a:schemeClr val="accent1"/>
              </a:buClr>
              <a:buFont typeface="Arial" pitchFamily="34" charset="0"/>
              <a:buAutoNum type="alphaLcParenR"/>
            </a:pPr>
            <a:r>
              <a:rPr lang="es-PE" sz="1800" dirty="0" smtClean="0"/>
              <a:t>Situación de monopolio para un PF que afecte significativamente su costo.</a:t>
            </a:r>
          </a:p>
          <a:p>
            <a:pPr algn="just"/>
            <a:endParaRPr lang="es-PE" sz="240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Marcador de contenido"/>
          <p:cNvSpPr txBox="1">
            <a:spLocks/>
          </p:cNvSpPr>
          <p:nvPr/>
        </p:nvSpPr>
        <p:spPr>
          <a:xfrm>
            <a:off x="586483" y="1772816"/>
            <a:ext cx="7776864" cy="39604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lvl="1" algn="just">
              <a:spcBef>
                <a:spcPts val="600"/>
              </a:spcBef>
              <a:buClr>
                <a:schemeClr val="accent1"/>
              </a:buClr>
              <a:buFont typeface="Arial" pitchFamily="34" charset="0"/>
              <a:buNone/>
            </a:pPr>
            <a:r>
              <a:rPr lang="es-PE" sz="2400" dirty="0" smtClean="0"/>
              <a:t>7.2 Comités </a:t>
            </a:r>
            <a:r>
              <a:rPr lang="es-PE" sz="2400" dirty="0" err="1" smtClean="0"/>
              <a:t>Farmacoterapéuticos</a:t>
            </a:r>
            <a:r>
              <a:rPr lang="es-PE" sz="2400" dirty="0" smtClean="0"/>
              <a:t> que pueden autorizar:</a:t>
            </a:r>
          </a:p>
          <a:p>
            <a:pPr lvl="1" algn="just"/>
            <a:r>
              <a:rPr lang="es-PE" sz="2400" dirty="0" smtClean="0"/>
              <a:t>Órgano prestador nacional: </a:t>
            </a:r>
          </a:p>
          <a:p>
            <a:pPr lvl="2" algn="just"/>
            <a:r>
              <a:rPr lang="es-PE" sz="2400" dirty="0" smtClean="0"/>
              <a:t>Hospitales Nacionales, </a:t>
            </a:r>
          </a:p>
          <a:p>
            <a:pPr lvl="2" algn="just"/>
            <a:r>
              <a:rPr lang="es-PE" sz="2400" dirty="0" smtClean="0"/>
              <a:t>Instituto Nacional Cardiovascular, </a:t>
            </a:r>
          </a:p>
          <a:p>
            <a:pPr lvl="2" algn="just"/>
            <a:r>
              <a:rPr lang="es-PE" sz="2400" dirty="0" smtClean="0"/>
              <a:t>Centro Nacional de Salud Renal.</a:t>
            </a:r>
          </a:p>
          <a:p>
            <a:pPr lvl="1" algn="just"/>
            <a:r>
              <a:rPr lang="es-PE" sz="2400" dirty="0" smtClean="0"/>
              <a:t>Redes Desconcentradas: </a:t>
            </a:r>
          </a:p>
          <a:p>
            <a:pPr lvl="2" algn="just"/>
            <a:r>
              <a:rPr lang="es-PE" sz="2400" dirty="0" smtClean="0"/>
              <a:t>Establecimientos de salud de mayor nivel de atención, capacidad resolutiva y complejidad dentro de su ámbito de competencia.</a:t>
            </a:r>
          </a:p>
          <a:p>
            <a:pPr algn="just"/>
            <a:endParaRPr lang="es-PE" sz="2400" dirty="0"/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467544" y="908720"/>
            <a:ext cx="6048672" cy="576064"/>
          </a:xfrm>
        </p:spPr>
        <p:txBody>
          <a:bodyPr>
            <a:noAutofit/>
          </a:bodyPr>
          <a:lstStyle/>
          <a:p>
            <a:pPr lvl="0"/>
            <a:r>
              <a:rPr lang="es-PE" sz="3200" b="1" dirty="0"/>
              <a:t>7. DISPOSICIONES GENERALES</a:t>
            </a:r>
            <a:endParaRPr lang="es-PE" sz="3200" dirty="0"/>
          </a:p>
        </p:txBody>
      </p:sp>
    </p:spTree>
    <p:extLst>
      <p:ext uri="{BB962C8B-B14F-4D97-AF65-F5344CB8AC3E}">
        <p14:creationId xmlns:p14="http://schemas.microsoft.com/office/powerpoint/2010/main" val="3824296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LANTILLA PPT ESSALUD 2017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1072</TotalTime>
  <Words>1938</Words>
  <Application>Microsoft Office PowerPoint</Application>
  <PresentationFormat>Presentación en pantalla (4:3)</PresentationFormat>
  <Paragraphs>200</Paragraphs>
  <Slides>19</Slides>
  <Notes>14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0" baseType="lpstr">
      <vt:lpstr>PLANTILLA PPT ESSALUD 2017</vt:lpstr>
      <vt:lpstr>Normativa para la autorización y uso de Productos Farmacéuticos no Incluidos en el Petitorio Farmacológico de Essalud </vt:lpstr>
      <vt:lpstr>1. FINALIDAD</vt:lpstr>
      <vt:lpstr>2. OBJETIVO</vt:lpstr>
      <vt:lpstr>Presentación de PowerPoint</vt:lpstr>
      <vt:lpstr>6. CONCEPTOS DE REFERENCIA</vt:lpstr>
      <vt:lpstr>6. CONCEPTOS DE REFERENCIA</vt:lpstr>
      <vt:lpstr>Presentación de PowerPoint</vt:lpstr>
      <vt:lpstr>7. DISPOSICIONES GENERALES</vt:lpstr>
      <vt:lpstr>7. DISPOSICIONES GENERALES</vt:lpstr>
      <vt:lpstr>8. DISPOSICIONES ESPECÍFICAS En caso de Existencia de dictamen IETSI</vt:lpstr>
      <vt:lpstr> En caso de no existir dictamen IETSI</vt:lpstr>
      <vt:lpstr>Respecto al envío de información al IETSI</vt:lpstr>
      <vt:lpstr> En casos de requerir autorizaciones anuales</vt:lpstr>
      <vt:lpstr>Con respecto al informe de resultados clínicos</vt:lpstr>
      <vt:lpstr>En caso de Prioridades o Intervenciones</vt:lpstr>
      <vt:lpstr>Numerales a resaltar</vt:lpstr>
      <vt:lpstr>Errores más frecuentes</vt:lpstr>
      <vt:lpstr>Formulación clara de la pregunta</vt:lpstr>
      <vt:lpstr>¿ PREGUNTAS?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Comite Farmacologico</dc:creator>
  <cp:lastModifiedBy>veronica.peralta</cp:lastModifiedBy>
  <cp:revision>89</cp:revision>
  <cp:lastPrinted>2017-02-01T21:54:04Z</cp:lastPrinted>
  <dcterms:created xsi:type="dcterms:W3CDTF">2016-03-28T13:18:54Z</dcterms:created>
  <dcterms:modified xsi:type="dcterms:W3CDTF">2017-03-02T23:38:47Z</dcterms:modified>
</cp:coreProperties>
</file>