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8" r:id="rId3"/>
    <p:sldId id="263" r:id="rId4"/>
    <p:sldId id="264" r:id="rId5"/>
    <p:sldId id="265" r:id="rId6"/>
    <p:sldId id="267" r:id="rId7"/>
    <p:sldId id="270" r:id="rId8"/>
    <p:sldId id="271" r:id="rId9"/>
    <p:sldId id="266" r:id="rId10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1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PLANTILLAS PPT FINALES CON NUEVO LOGO-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355977" y="3789042"/>
            <a:ext cx="3744416" cy="1154559"/>
          </a:xfrm>
        </p:spPr>
        <p:txBody>
          <a:bodyPr>
            <a:normAutofit/>
          </a:bodyPr>
          <a:lstStyle>
            <a:lvl1pPr algn="l">
              <a:defRPr sz="2100" b="1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355977" y="5085184"/>
            <a:ext cx="3744416" cy="720080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283968" y="5085184"/>
            <a:ext cx="0" cy="7200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274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80312" y="1268760"/>
            <a:ext cx="576064" cy="4857403"/>
          </a:xfrm>
        </p:spPr>
        <p:txBody>
          <a:bodyPr vert="eaVert">
            <a:normAutofit/>
          </a:bodyPr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580113" y="1268760"/>
            <a:ext cx="1656184" cy="485740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4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PE" smtClean="0"/>
              <a:t>21/02/2017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13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PE" smtClean="0"/>
              <a:t>21/02/2017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8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636912"/>
            <a:ext cx="6048672" cy="576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3768" y="3429000"/>
            <a:ext cx="6048672" cy="1872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715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7" y="2564904"/>
            <a:ext cx="6624736" cy="36004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835696" y="2996952"/>
            <a:ext cx="3164160" cy="2736304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1"/>
                </a:solidFill>
              </a:defRPr>
            </a:lvl2pPr>
            <a:lvl3pPr>
              <a:defRPr sz="135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52257" y="2996952"/>
            <a:ext cx="3308176" cy="2736304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35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79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67744" y="2636912"/>
            <a:ext cx="2808312" cy="720080"/>
          </a:xfrm>
        </p:spPr>
        <p:txBody>
          <a:bodyPr anchor="b">
            <a:noAutofit/>
          </a:bodyPr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267745" y="3429001"/>
            <a:ext cx="2733700" cy="2376265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105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48064" y="2636912"/>
            <a:ext cx="2808312" cy="711770"/>
          </a:xfrm>
        </p:spPr>
        <p:txBody>
          <a:bodyPr anchor="b">
            <a:noAutofit/>
          </a:bodyPr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49082" y="3429001"/>
            <a:ext cx="2807295" cy="2376265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105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6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3" y="2420888"/>
            <a:ext cx="3960440" cy="1584176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6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52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2" y="2780928"/>
            <a:ext cx="2880320" cy="742404"/>
          </a:xfrm>
        </p:spPr>
        <p:txBody>
          <a:bodyPr anchor="b"/>
          <a:lstStyle>
            <a:lvl1pPr algn="l">
              <a:defRPr sz="15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16016" y="2564905"/>
            <a:ext cx="3970784" cy="3456384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1"/>
                </a:solidFill>
              </a:defRPr>
            </a:lvl2pPr>
            <a:lvl3pPr>
              <a:defRPr sz="135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91680" y="3645025"/>
            <a:ext cx="2880320" cy="2376264"/>
          </a:xfr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77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47865" y="5301208"/>
            <a:ext cx="4464496" cy="566738"/>
          </a:xfrm>
        </p:spPr>
        <p:txBody>
          <a:bodyPr anchor="b"/>
          <a:lstStyle>
            <a:lvl1pPr algn="l">
              <a:defRPr sz="15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347865" y="1844824"/>
            <a:ext cx="4464496" cy="3384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347865" y="5805264"/>
            <a:ext cx="4464496" cy="365918"/>
          </a:xfr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9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5" y="2492896"/>
            <a:ext cx="6429400" cy="580926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67745" y="3212978"/>
            <a:ext cx="6419056" cy="291318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7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S PPT FINALES CON NUEVO LOGO-04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627784" y="2636912"/>
            <a:ext cx="606936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627784" y="3356994"/>
            <a:ext cx="6059016" cy="276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04572" y="2878213"/>
            <a:ext cx="6977279" cy="1302993"/>
          </a:xfrm>
        </p:spPr>
        <p:txBody>
          <a:bodyPr>
            <a:noAutofit/>
          </a:bodyPr>
          <a:lstStyle/>
          <a:p>
            <a:pPr algn="ctr"/>
            <a:r>
              <a:rPr lang="es-PE" sz="3375" dirty="0" smtClean="0"/>
              <a:t>USO DEL PETITORIO FARMACOLOGICO DE ESSALUD</a:t>
            </a:r>
            <a:endParaRPr lang="es-PE" sz="3375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92776" y="5130621"/>
            <a:ext cx="2497310" cy="702078"/>
          </a:xfrm>
        </p:spPr>
        <p:txBody>
          <a:bodyPr>
            <a:noAutofit/>
          </a:bodyPr>
          <a:lstStyle/>
          <a:p>
            <a:r>
              <a:rPr lang="es-PE" sz="1600" dirty="0" smtClean="0">
                <a:latin typeface="Arial" pitchFamily="34" charset="0"/>
                <a:cs typeface="Arial" pitchFamily="34" charset="0"/>
              </a:rPr>
              <a:t>Dr</a:t>
            </a:r>
            <a:r>
              <a:rPr lang="es-PE" sz="1600" dirty="0">
                <a:latin typeface="Arial" pitchFamily="34" charset="0"/>
                <a:cs typeface="Arial" pitchFamily="34" charset="0"/>
              </a:rPr>
              <a:t>. Fabian Fiestas Saldarriaga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281080" y="5099505"/>
            <a:ext cx="3804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Gerente </a:t>
            </a:r>
            <a:r>
              <a:rPr lang="es-PE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 la Dirección de  Evaluación de Tecnologías Sanitarias</a:t>
            </a:r>
            <a:r>
              <a:rPr lang="es-PE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PE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94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897141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PE" sz="3200" b="1" dirty="0" smtClean="0">
                <a:latin typeface="Perpetua Titling MT" panose="02020502060505020804" pitchFamily="18" charset="0"/>
              </a:rPr>
              <a:t>PETITORIO FARMACOLOGICO DE ESSALUD</a:t>
            </a:r>
            <a:br>
              <a:rPr lang="es-PE" sz="3200" b="1" dirty="0" smtClean="0">
                <a:latin typeface="Perpetua Titling MT" panose="02020502060505020804" pitchFamily="18" charset="0"/>
              </a:rPr>
            </a:br>
            <a:r>
              <a:rPr lang="es-PE" sz="2700" i="1" dirty="0" err="1" smtClean="0">
                <a:latin typeface="Perpetua Titling MT" panose="02020502060505020804" pitchFamily="18" charset="0"/>
              </a:rPr>
              <a:t>Rgg</a:t>
            </a:r>
            <a:r>
              <a:rPr lang="es-PE" sz="2700" i="1" dirty="0" smtClean="0">
                <a:latin typeface="Perpetua Titling MT" panose="02020502060505020804" pitchFamily="18" charset="0"/>
              </a:rPr>
              <a:t> n° 944-gg-essalud-2011</a:t>
            </a:r>
            <a:endParaRPr lang="es-PE" sz="2700" i="1" dirty="0">
              <a:latin typeface="Perpetua Titling MT" panose="02020502060505020804" pitchFamily="18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28650" y="2222704"/>
            <a:ext cx="7886700" cy="2066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FINALIDAD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es-P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Regular la prescripción, dispensación, adquisición 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P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utilización 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medicamentos en todas las dependencias del Seguro Social de Salud, promoviendo el uso racional de medicamentos.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28650" y="4543401"/>
            <a:ext cx="7886700" cy="2030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OBJETIVOS:</a:t>
            </a:r>
          </a:p>
          <a:p>
            <a:pPr lvl="1"/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Optimizar el suministro de medicamentos.</a:t>
            </a:r>
          </a:p>
          <a:p>
            <a:pPr lvl="1"/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Contribuir a la eficiencia en el gasto.</a:t>
            </a:r>
          </a:p>
          <a:p>
            <a:pPr lvl="1"/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Promover el uso racional de medicamentos.</a:t>
            </a:r>
            <a:endParaRPr lang="es-P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59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69860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PE" sz="3200" b="1" dirty="0">
                <a:latin typeface="Perpetua Titling MT" panose="02020502060505020804" pitchFamily="18" charset="0"/>
              </a:rPr>
              <a:t>PETITORIO FARMACOLOGICO DE ESSALUD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P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28650" y="2222705"/>
            <a:ext cx="7886700" cy="928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AMBITO DE APLICACIÓN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Todos los establecimientos de </a:t>
            </a:r>
            <a:r>
              <a:rPr lang="es-P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EsSalud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28650" y="3648755"/>
            <a:ext cx="7886700" cy="2030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ASPECTOS GENERALES:</a:t>
            </a:r>
          </a:p>
          <a:p>
            <a:pPr marL="0" indent="0" algn="just">
              <a:buNone/>
            </a:pPr>
            <a:r>
              <a:rPr lang="es-P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La prescripción 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medicamentos del Petitorio Farmacológico </a:t>
            </a:r>
            <a:r>
              <a:rPr lang="es-P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es de obligatorio cumplimiento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el no hacerlo es responsabilidad del medico tratante y de los funcionarios del centro y red asistencial.</a:t>
            </a:r>
            <a:endParaRPr lang="es-P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53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 txBox="1">
            <a:spLocks/>
          </p:cNvSpPr>
          <p:nvPr/>
        </p:nvSpPr>
        <p:spPr>
          <a:xfrm>
            <a:off x="353749" y="277524"/>
            <a:ext cx="7886700" cy="72000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Restricciones de Uso:</a:t>
            </a:r>
            <a:endParaRPr lang="es-P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76140"/>
              </p:ext>
            </p:extLst>
          </p:nvPr>
        </p:nvGraphicFramePr>
        <p:xfrm>
          <a:off x="156754" y="806334"/>
          <a:ext cx="8712926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xmlns="" val="3763095521"/>
                    </a:ext>
                  </a:extLst>
                </a:gridCol>
                <a:gridCol w="7889966">
                  <a:extLst>
                    <a:ext uri="{9D8B030D-6E8A-4147-A177-3AD203B41FA5}">
                      <a16:colId xmlns:a16="http://schemas.microsoft.com/office/drawing/2014/main" xmlns="" val="2040917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Clave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Restricción</a:t>
                      </a:r>
                      <a:r>
                        <a:rPr lang="es-PE" sz="2200" baseline="0" dirty="0" smtClean="0"/>
                        <a:t> de Uso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8146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1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b="1" dirty="0" smtClean="0"/>
                        <a:t>Uso</a:t>
                      </a:r>
                      <a:r>
                        <a:rPr lang="es-PE" sz="2200" b="1" baseline="0" dirty="0" smtClean="0"/>
                        <a:t> exclusivo intrahospitalario</a:t>
                      </a:r>
                      <a:r>
                        <a:rPr lang="es-PE" sz="2200" baseline="0" dirty="0" smtClean="0"/>
                        <a:t>. Entiéndase por uso intrahospitalario cuando el medicamento debe ser administrado en el hospital, para su mejor control.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62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2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Uso autorizado en </a:t>
                      </a:r>
                      <a:r>
                        <a:rPr lang="es-PE" sz="2200" dirty="0" err="1" smtClean="0"/>
                        <a:t>UCIs</a:t>
                      </a:r>
                      <a:r>
                        <a:rPr lang="es-PE" sz="2200" dirty="0" smtClean="0"/>
                        <a:t> y Servicios de Emergencia y en casos de albúmina 20% a 25% supervisados por USNA.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3213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3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b="1" dirty="0" smtClean="0"/>
                        <a:t>Uso exclusivo en la(s) </a:t>
                      </a:r>
                      <a:r>
                        <a:rPr lang="es-PE" sz="2200" b="1" dirty="0" err="1" smtClean="0"/>
                        <a:t>especialidaded</a:t>
                      </a:r>
                      <a:r>
                        <a:rPr lang="es-PE" sz="2200" b="1" dirty="0" smtClean="0"/>
                        <a:t>(es</a:t>
                      </a:r>
                      <a:r>
                        <a:rPr lang="es-PE" sz="2200" dirty="0" smtClean="0"/>
                        <a:t>) que se indica(n).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30432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4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Uso solo en Hospitales con </a:t>
                      </a:r>
                      <a:r>
                        <a:rPr lang="es-PE" sz="2200" b="1" dirty="0" smtClean="0"/>
                        <a:t>Servicios de </a:t>
                      </a:r>
                      <a:r>
                        <a:rPr lang="es-PE" sz="2200" b="1" dirty="0" err="1" smtClean="0"/>
                        <a:t>Onco</a:t>
                      </a:r>
                      <a:r>
                        <a:rPr lang="es-PE" sz="2200" b="1" baseline="0" dirty="0" smtClean="0"/>
                        <a:t>- Hematológicos</a:t>
                      </a:r>
                      <a:r>
                        <a:rPr lang="es-PE" sz="2200" baseline="0" dirty="0" smtClean="0"/>
                        <a:t>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8818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5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Uso que requiere </a:t>
                      </a:r>
                      <a:r>
                        <a:rPr lang="es-PE" sz="2200" b="1" dirty="0" smtClean="0"/>
                        <a:t>autorización previa </a:t>
                      </a:r>
                      <a:r>
                        <a:rPr lang="es-PE" sz="2200" dirty="0" smtClean="0"/>
                        <a:t>de la Unidad</a:t>
                      </a:r>
                      <a:r>
                        <a:rPr lang="es-PE" sz="2200" baseline="0" dirty="0" smtClean="0"/>
                        <a:t> de Farmacología clínica, Comités Farmacológicos o </a:t>
                      </a:r>
                      <a:r>
                        <a:rPr lang="es-PE" sz="2200" b="1" baseline="0" dirty="0" smtClean="0"/>
                        <a:t>Comités de Infecciones</a:t>
                      </a:r>
                      <a:r>
                        <a:rPr lang="es-PE" sz="2200" baseline="0" dirty="0" smtClean="0"/>
                        <a:t>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2990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6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Uso solo</a:t>
                      </a:r>
                      <a:r>
                        <a:rPr lang="es-PE" sz="2200" baseline="0" dirty="0" smtClean="0"/>
                        <a:t> </a:t>
                      </a:r>
                      <a:r>
                        <a:rPr lang="es-PE" sz="2200" b="1" baseline="0" dirty="0" smtClean="0"/>
                        <a:t>en unidades de diálisis </a:t>
                      </a:r>
                      <a:r>
                        <a:rPr lang="es-PE" sz="2200" baseline="0" dirty="0" smtClean="0"/>
                        <a:t>o con su autorización.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3814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7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Uso solo </a:t>
                      </a:r>
                      <a:r>
                        <a:rPr lang="es-PE" sz="2200" b="1" dirty="0" smtClean="0"/>
                        <a:t>en Unidades de Nutrición</a:t>
                      </a:r>
                      <a:r>
                        <a:rPr lang="es-PE" sz="2200" b="1" baseline="0" dirty="0" smtClean="0"/>
                        <a:t> </a:t>
                      </a:r>
                      <a:r>
                        <a:rPr lang="es-PE" sz="2200" baseline="0" dirty="0" smtClean="0"/>
                        <a:t>o con su autorización.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760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8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b="1" dirty="0" smtClean="0"/>
                        <a:t>Uso de </a:t>
                      </a:r>
                      <a:r>
                        <a:rPr lang="es-PE" sz="2200" b="1" dirty="0" err="1" smtClean="0"/>
                        <a:t>guias</a:t>
                      </a:r>
                      <a:r>
                        <a:rPr lang="es-PE" sz="2200" b="1" dirty="0" smtClean="0"/>
                        <a:t> </a:t>
                      </a:r>
                      <a:r>
                        <a:rPr lang="es-PE" sz="2200" dirty="0" smtClean="0"/>
                        <a:t>clínicas de tratamiento.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26356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9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200" dirty="0" smtClean="0"/>
                        <a:t>Regulación legal especifica.</a:t>
                      </a:r>
                      <a:endParaRPr lang="es-PE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3322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83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91885" y="192933"/>
            <a:ext cx="8110402" cy="132556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s-PE" sz="3200" b="1" dirty="0" smtClean="0">
                <a:latin typeface="Perpetua Titling MT" panose="02020502060505020804" pitchFamily="18" charset="0"/>
              </a:rPr>
              <a:t>Compendio actualizado de petitorio farmacológico de </a:t>
            </a:r>
            <a:r>
              <a:rPr lang="es-PE" sz="3200" b="1" dirty="0" err="1" smtClean="0">
                <a:latin typeface="Perpetua Titling MT" panose="02020502060505020804" pitchFamily="18" charset="0"/>
              </a:rPr>
              <a:t>ESsalud</a:t>
            </a:r>
            <a:endParaRPr lang="es-PE" sz="3200" b="1" dirty="0">
              <a:latin typeface="Perpetua Titling MT" panose="020205020605050208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8336" t="12794" r="9138"/>
          <a:stretch/>
        </p:blipFill>
        <p:spPr>
          <a:xfrm>
            <a:off x="391885" y="1740565"/>
            <a:ext cx="7994470" cy="4502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4875" t="17692" r="35355" b="8273"/>
          <a:stretch/>
        </p:blipFill>
        <p:spPr>
          <a:xfrm>
            <a:off x="365760" y="1518496"/>
            <a:ext cx="8046719" cy="5312022"/>
          </a:xfrm>
          <a:prstGeom prst="rect">
            <a:avLst/>
          </a:prstGeom>
        </p:spPr>
      </p:pic>
      <p:cxnSp>
        <p:nvCxnSpPr>
          <p:cNvPr id="5" name="Conector recto de flecha 4"/>
          <p:cNvCxnSpPr/>
          <p:nvPr/>
        </p:nvCxnSpPr>
        <p:spPr>
          <a:xfrm flipH="1">
            <a:off x="6100354" y="5434149"/>
            <a:ext cx="1149532" cy="8085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39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992143"/>
            <a:ext cx="7886700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s-PE" sz="3200" b="1" dirty="0">
                <a:latin typeface="Perpetua Titling MT" panose="02020502060505020804" pitchFamily="18" charset="0"/>
              </a:rPr>
              <a:t>Directiva N° 001-IETSI-ESSALUD-2015 </a:t>
            </a:r>
            <a:r>
              <a:rPr lang="es-PE" sz="3200" b="1" dirty="0" smtClean="0">
                <a:latin typeface="Perpetua Titling MT" panose="02020502060505020804" pitchFamily="18" charset="0"/>
              </a:rPr>
              <a:t>Normativa </a:t>
            </a:r>
            <a:r>
              <a:rPr lang="es-PE" sz="3200" b="1" dirty="0">
                <a:latin typeface="Perpetua Titling MT" panose="02020502060505020804" pitchFamily="18" charset="0"/>
              </a:rPr>
              <a:t>de uso del Petitorio Farmacológico de </a:t>
            </a:r>
            <a:r>
              <a:rPr lang="es-PE" sz="3200" b="1" dirty="0" smtClean="0">
                <a:latin typeface="Perpetua Titling MT" panose="02020502060505020804" pitchFamily="18" charset="0"/>
              </a:rPr>
              <a:t>ESSALUD</a:t>
            </a:r>
            <a:endParaRPr lang="es-PE" sz="3200" b="1" dirty="0">
              <a:latin typeface="Perpetua Titling MT" panose="02020502060505020804" pitchFamily="18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28650" y="2416629"/>
            <a:ext cx="7886700" cy="3760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(R-IETSI N° 01-IETSI-ESSALUD-2015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</a:p>
          <a:p>
            <a:pPr marL="0" indent="0">
              <a:buNone/>
            </a:pPr>
            <a:endParaRPr lang="es-PE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Establecer los criterios de selección de productos farmacéuticos para ser propuestos por ESSALUD al PNUME.</a:t>
            </a:r>
          </a:p>
          <a:p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Promover el uso racional de medicamentos en ESSALUD.</a:t>
            </a:r>
            <a:endParaRPr lang="es-P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97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589461" y="880515"/>
            <a:ext cx="7886700" cy="1325563"/>
          </a:xfrm>
          <a:solidFill>
            <a:schemeClr val="bg1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s-PE" sz="3200" b="1" dirty="0" smtClean="0">
                <a:latin typeface="Perpetua Titling MT" panose="02020502060505020804" pitchFamily="18" charset="0"/>
              </a:rPr>
              <a:t>Normativa </a:t>
            </a:r>
            <a:r>
              <a:rPr lang="es-PE" sz="3200" b="1" dirty="0">
                <a:latin typeface="Perpetua Titling MT" panose="02020502060505020804" pitchFamily="18" charset="0"/>
              </a:rPr>
              <a:t>de uso del Petitorio Farmacológico de </a:t>
            </a:r>
            <a:r>
              <a:rPr lang="es-PE" sz="3200" b="1" dirty="0" smtClean="0">
                <a:latin typeface="Perpetua Titling MT" panose="02020502060505020804" pitchFamily="18" charset="0"/>
              </a:rPr>
              <a:t>ESSALUD</a:t>
            </a:r>
            <a:endParaRPr lang="es-PE" sz="3200" b="1" dirty="0">
              <a:latin typeface="Perpetua Titling MT" panose="02020502060505020804" pitchFamily="18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759279" y="2297518"/>
            <a:ext cx="7886700" cy="37603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VII. DISPOSICIONES GENERALES</a:t>
            </a:r>
          </a:p>
          <a:p>
            <a:pPr marL="0" indent="0">
              <a:buNone/>
            </a:pPr>
            <a:endParaRPr lang="es-PE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7.1.1. ESSALUD aprobará su PF dentro del marco del    	  PNUME y sus Listas Complementarias.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7.1.2 Cualquier modificación en la lista aprobada en el 	  	  PNUME será incluida en el PFE mediante 		    	  resolución del IETSI.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7.1.4 El IETSI realiza inclusión, exclusión o modificación 	 de un producto farmacéutico por iniciativa propia o 	 por solicitud de los CFT.</a:t>
            </a:r>
          </a:p>
        </p:txBody>
      </p:sp>
    </p:spTree>
    <p:extLst>
      <p:ext uri="{BB962C8B-B14F-4D97-AF65-F5344CB8AC3E}">
        <p14:creationId xmlns:p14="http://schemas.microsoft.com/office/powerpoint/2010/main" val="346009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589461" y="880515"/>
            <a:ext cx="7886700" cy="1325563"/>
          </a:xfrm>
          <a:solidFill>
            <a:schemeClr val="bg1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s-PE" sz="3200" b="1" dirty="0" smtClean="0">
                <a:latin typeface="Perpetua Titling MT" panose="02020502060505020804" pitchFamily="18" charset="0"/>
              </a:rPr>
              <a:t>Normativa </a:t>
            </a:r>
            <a:r>
              <a:rPr lang="es-PE" sz="3200" b="1" dirty="0">
                <a:latin typeface="Perpetua Titling MT" panose="02020502060505020804" pitchFamily="18" charset="0"/>
              </a:rPr>
              <a:t>de uso del Petitorio Farmacológico de </a:t>
            </a:r>
            <a:r>
              <a:rPr lang="es-PE" sz="3200" b="1" dirty="0" smtClean="0">
                <a:latin typeface="Perpetua Titling MT" panose="02020502060505020804" pitchFamily="18" charset="0"/>
              </a:rPr>
              <a:t>ESSALUD</a:t>
            </a:r>
            <a:endParaRPr lang="es-PE" sz="3200" b="1" dirty="0">
              <a:latin typeface="Perpetua Titling MT" panose="02020502060505020804" pitchFamily="18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759279" y="2297518"/>
            <a:ext cx="7886700" cy="43526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VIII. DISPOSICIONES ESPECIFICAS</a:t>
            </a:r>
          </a:p>
          <a:p>
            <a:pPr marL="0" indent="0">
              <a:buNone/>
            </a:pPr>
            <a:endParaRPr lang="es-PE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Dictámenes IETSI serán considerados para </a:t>
            </a:r>
            <a:r>
              <a:rPr lang="es-P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solicitar la  inclusión, exclusión o modificación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uso de PF al PNUME.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P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profesional medico asistencial puede 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solicitar una modificación de uso mediante Anexo N° 1.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Toda solicitud requiere de una pregunta PICO basada en la condición que se requiere tratar (Anexo N° 3).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IETSI envía a la ANM sustento de procedencia para inclusión, exclusión o modificación del Petitorio Farmacológico de </a:t>
            </a:r>
            <a:r>
              <a:rPr lang="es-P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EsSalud</a:t>
            </a:r>
            <a:r>
              <a:rPr lang="es-P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960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preguntas 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008" y="1263059"/>
            <a:ext cx="4703713" cy="448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PPT ESSALUD 20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421</Words>
  <Application>Microsoft Office PowerPoint</Application>
  <PresentationFormat>Presentación en pantalla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PLANTILLA PPT ESSALUD 2017</vt:lpstr>
      <vt:lpstr>USO DEL PETITORIO FARMACOLOGICO DE ESSALUD</vt:lpstr>
      <vt:lpstr>PETITORIO FARMACOLOGICO DE ESSALUD Rgg n° 944-gg-essalud-2011</vt:lpstr>
      <vt:lpstr>PETITORIO FARMACOLOGICO DE ESSALUD</vt:lpstr>
      <vt:lpstr>Presentación de PowerPoint</vt:lpstr>
      <vt:lpstr>Compendio actualizado de petitorio farmacológico de ESsalud</vt:lpstr>
      <vt:lpstr>Directiva N° 001-IETSI-ESSALUD-2015 Normativa de uso del Petitorio Farmacológico de ESSALUD</vt:lpstr>
      <vt:lpstr>Normativa de uso del Petitorio Farmacológico de ESSALUD</vt:lpstr>
      <vt:lpstr>Normativa de uso del Petitorio Farmacológico de ESSALUD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Marco Normativo de Uso de Medicamentos y Comité Farmacoterapéutico</dc:title>
  <dc:creator>Verónica Victoria Peralta Aguilar</dc:creator>
  <cp:lastModifiedBy>veronica.peralta</cp:lastModifiedBy>
  <cp:revision>13</cp:revision>
  <dcterms:created xsi:type="dcterms:W3CDTF">2017-03-04T12:08:20Z</dcterms:created>
  <dcterms:modified xsi:type="dcterms:W3CDTF">2017-03-07T13:15:27Z</dcterms:modified>
</cp:coreProperties>
</file>