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5" r:id="rId2"/>
  </p:sldMasterIdLst>
  <p:notesMasterIdLst>
    <p:notesMasterId r:id="rId21"/>
  </p:notesMasterIdLst>
  <p:handoutMasterIdLst>
    <p:handoutMasterId r:id="rId22"/>
  </p:handoutMasterIdLst>
  <p:sldIdLst>
    <p:sldId id="256" r:id="rId3"/>
    <p:sldId id="257" r:id="rId4"/>
    <p:sldId id="258" r:id="rId5"/>
    <p:sldId id="259" r:id="rId6"/>
    <p:sldId id="261" r:id="rId7"/>
    <p:sldId id="262" r:id="rId8"/>
    <p:sldId id="264" r:id="rId9"/>
    <p:sldId id="265" r:id="rId10"/>
    <p:sldId id="268" r:id="rId11"/>
    <p:sldId id="267" r:id="rId12"/>
    <p:sldId id="269" r:id="rId13"/>
    <p:sldId id="270" r:id="rId14"/>
    <p:sldId id="271" r:id="rId15"/>
    <p:sldId id="272" r:id="rId16"/>
    <p:sldId id="273" r:id="rId17"/>
    <p:sldId id="275" r:id="rId18"/>
    <p:sldId id="276" r:id="rId19"/>
    <p:sldId id="274" r:id="rId2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44" y="-6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751BD-DA6F-4186-A043-EDAE0CE72FA9}"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s-PE"/>
        </a:p>
      </dgm:t>
    </dgm:pt>
    <dgm:pt modelId="{C10E4C9E-59C3-401E-B36C-145959957F28}">
      <dgm:prSet phldrT="[Texto]" custT="1"/>
      <dgm:spPr/>
      <dgm:t>
        <a:bodyPr/>
        <a:lstStyle/>
        <a:p>
          <a:r>
            <a:rPr lang="es-PE" sz="2000" b="1" dirty="0" smtClean="0"/>
            <a:t>6.1 Comité </a:t>
          </a:r>
          <a:r>
            <a:rPr lang="es-PE" sz="2000" b="1" dirty="0" err="1" smtClean="0"/>
            <a:t>Farmaco</a:t>
          </a:r>
          <a:r>
            <a:rPr lang="es-PE" sz="2000" b="1" dirty="0" smtClean="0"/>
            <a:t> -terapéutico</a:t>
          </a:r>
          <a:endParaRPr lang="es-PE" sz="2000" b="1" dirty="0"/>
        </a:p>
      </dgm:t>
    </dgm:pt>
    <dgm:pt modelId="{149C7338-1D4B-4227-ABEC-20440ED9721F}" type="parTrans" cxnId="{BA97F0D2-2688-4805-B950-F0A64D01CEDA}">
      <dgm:prSet/>
      <dgm:spPr/>
      <dgm:t>
        <a:bodyPr/>
        <a:lstStyle/>
        <a:p>
          <a:endParaRPr lang="es-PE" sz="2000" b="1"/>
        </a:p>
      </dgm:t>
    </dgm:pt>
    <dgm:pt modelId="{39EED559-27B7-4019-B4BB-4C5D29DBA4EC}" type="sibTrans" cxnId="{BA97F0D2-2688-4805-B950-F0A64D01CEDA}">
      <dgm:prSet/>
      <dgm:spPr/>
      <dgm:t>
        <a:bodyPr/>
        <a:lstStyle/>
        <a:p>
          <a:endParaRPr lang="es-PE" sz="2000" b="1"/>
        </a:p>
      </dgm:t>
    </dgm:pt>
    <dgm:pt modelId="{8E69A052-B5F0-44BB-B224-0651B6101DA5}">
      <dgm:prSet phldrT="[Texto]" custT="1"/>
      <dgm:spPr/>
      <dgm:t>
        <a:bodyPr/>
        <a:lstStyle/>
        <a:p>
          <a:r>
            <a:rPr lang="es-PE" sz="2000" b="1" dirty="0" smtClean="0"/>
            <a:t>6.2 Medicamento de alto costo</a:t>
          </a:r>
          <a:br>
            <a:rPr lang="es-PE" sz="2000" b="1" dirty="0" smtClean="0"/>
          </a:br>
          <a:endParaRPr lang="es-PE" sz="2000" b="1" dirty="0"/>
        </a:p>
      </dgm:t>
    </dgm:pt>
    <dgm:pt modelId="{A5354E03-8708-406B-A382-86F117AFC7D6}" type="parTrans" cxnId="{7D9B1D42-8854-40DF-B8FD-148537656275}">
      <dgm:prSet/>
      <dgm:spPr/>
      <dgm:t>
        <a:bodyPr/>
        <a:lstStyle/>
        <a:p>
          <a:endParaRPr lang="es-PE" sz="2000" b="1"/>
        </a:p>
      </dgm:t>
    </dgm:pt>
    <dgm:pt modelId="{2D8C24C5-94D6-478E-A051-7667CD8E53E8}" type="sibTrans" cxnId="{7D9B1D42-8854-40DF-B8FD-148537656275}">
      <dgm:prSet/>
      <dgm:spPr/>
      <dgm:t>
        <a:bodyPr/>
        <a:lstStyle/>
        <a:p>
          <a:endParaRPr lang="es-PE" sz="2000" b="1"/>
        </a:p>
      </dgm:t>
    </dgm:pt>
    <dgm:pt modelId="{1FC3F5A1-85E8-468C-803A-8BE029B518DE}">
      <dgm:prSet phldrT="[Texto]" custT="1"/>
      <dgm:spPr/>
      <dgm:t>
        <a:bodyPr/>
        <a:lstStyle/>
        <a:p>
          <a:r>
            <a:rPr lang="es-PE" sz="2000" b="1" dirty="0" smtClean="0"/>
            <a:t>6.3 Medicamento de alto costo supervisado</a:t>
          </a:r>
          <a:br>
            <a:rPr lang="es-PE" sz="2000" b="1" dirty="0" smtClean="0"/>
          </a:br>
          <a:endParaRPr lang="es-PE" sz="2000" b="1" dirty="0"/>
        </a:p>
      </dgm:t>
    </dgm:pt>
    <dgm:pt modelId="{6248B7DA-4907-471B-9FBB-A77EF5A5E5BF}" type="parTrans" cxnId="{DF258AAA-ACAD-45F0-AF6C-E3EF7AF9E5B6}">
      <dgm:prSet/>
      <dgm:spPr/>
      <dgm:t>
        <a:bodyPr/>
        <a:lstStyle/>
        <a:p>
          <a:endParaRPr lang="es-PE" sz="2000" b="1"/>
        </a:p>
      </dgm:t>
    </dgm:pt>
    <dgm:pt modelId="{9C148B85-6C76-48EA-B4B7-C3ADDB3E12A6}" type="sibTrans" cxnId="{DF258AAA-ACAD-45F0-AF6C-E3EF7AF9E5B6}">
      <dgm:prSet/>
      <dgm:spPr/>
      <dgm:t>
        <a:bodyPr/>
        <a:lstStyle/>
        <a:p>
          <a:endParaRPr lang="es-PE" sz="2000" b="1"/>
        </a:p>
      </dgm:t>
    </dgm:pt>
    <dgm:pt modelId="{0534C47E-40F1-40E4-A011-D6425C164759}">
      <dgm:prSet phldrT="[Texto]" custT="1"/>
      <dgm:spPr/>
      <dgm:t>
        <a:bodyPr/>
        <a:lstStyle/>
        <a:p>
          <a:r>
            <a:rPr lang="es-PE" sz="2000" b="1" dirty="0" smtClean="0"/>
            <a:t>6.4 Medicamento de alto gasto en EsSalud</a:t>
          </a:r>
          <a:endParaRPr lang="es-PE" sz="2000" b="1" dirty="0"/>
        </a:p>
      </dgm:t>
    </dgm:pt>
    <dgm:pt modelId="{FD2877BF-7796-4E7A-92A3-E6FA77EF0C31}" type="parTrans" cxnId="{2D87CF79-96AC-4DB4-8B83-57966A2E13F2}">
      <dgm:prSet/>
      <dgm:spPr/>
      <dgm:t>
        <a:bodyPr/>
        <a:lstStyle/>
        <a:p>
          <a:endParaRPr lang="es-PE" sz="2000" b="1"/>
        </a:p>
      </dgm:t>
    </dgm:pt>
    <dgm:pt modelId="{783ACFD3-6C96-47BE-8EF4-BFDBC33CD04E}" type="sibTrans" cxnId="{2D87CF79-96AC-4DB4-8B83-57966A2E13F2}">
      <dgm:prSet/>
      <dgm:spPr/>
      <dgm:t>
        <a:bodyPr/>
        <a:lstStyle/>
        <a:p>
          <a:endParaRPr lang="es-PE" sz="2000" b="1"/>
        </a:p>
      </dgm:t>
    </dgm:pt>
    <dgm:pt modelId="{25134470-4C24-46C2-AFBA-EC5229BD2A92}">
      <dgm:prSet phldrT="[Texto]" custT="1"/>
      <dgm:spPr/>
      <dgm:t>
        <a:bodyPr/>
        <a:lstStyle/>
        <a:p>
          <a:r>
            <a:rPr lang="es-PE" sz="2000" b="1" dirty="0" smtClean="0"/>
            <a:t>6.5 Médico solicitante</a:t>
          </a:r>
          <a:endParaRPr lang="es-PE" sz="2000" b="1" dirty="0"/>
        </a:p>
      </dgm:t>
    </dgm:pt>
    <dgm:pt modelId="{0D760151-B472-4DBF-B4F9-F8AB2FE4D182}" type="parTrans" cxnId="{0A168991-AB65-4186-8DAD-5615FA59157C}">
      <dgm:prSet/>
      <dgm:spPr/>
      <dgm:t>
        <a:bodyPr/>
        <a:lstStyle/>
        <a:p>
          <a:endParaRPr lang="es-PE" sz="2000" b="1"/>
        </a:p>
      </dgm:t>
    </dgm:pt>
    <dgm:pt modelId="{E8BA2C70-9900-45D4-9E7E-762C9A93BC8A}" type="sibTrans" cxnId="{0A168991-AB65-4186-8DAD-5615FA59157C}">
      <dgm:prSet/>
      <dgm:spPr/>
      <dgm:t>
        <a:bodyPr/>
        <a:lstStyle/>
        <a:p>
          <a:endParaRPr lang="es-PE" sz="2000" b="1"/>
        </a:p>
      </dgm:t>
    </dgm:pt>
    <dgm:pt modelId="{4863FCBD-0F0F-4B56-B552-4637E0D70DA1}">
      <dgm:prSet custT="1"/>
      <dgm:spPr/>
      <dgm:t>
        <a:bodyPr/>
        <a:lstStyle/>
        <a:p>
          <a:r>
            <a:rPr lang="es-PE" sz="2000" b="1" smtClean="0"/>
            <a:t>6.6 Paciente continuador</a:t>
          </a:r>
          <a:endParaRPr lang="es-PE" sz="2000" b="1" dirty="0"/>
        </a:p>
      </dgm:t>
    </dgm:pt>
    <dgm:pt modelId="{80EA2389-D11D-49E7-84C4-5326FE20412F}" type="parTrans" cxnId="{D85966D5-5DA8-4982-9753-60A2BB75BC6B}">
      <dgm:prSet/>
      <dgm:spPr/>
      <dgm:t>
        <a:bodyPr/>
        <a:lstStyle/>
        <a:p>
          <a:endParaRPr lang="es-PE" sz="2000" b="1"/>
        </a:p>
      </dgm:t>
    </dgm:pt>
    <dgm:pt modelId="{510B98F0-BC6A-4072-9648-FE449248F5A8}" type="sibTrans" cxnId="{D85966D5-5DA8-4982-9753-60A2BB75BC6B}">
      <dgm:prSet/>
      <dgm:spPr/>
      <dgm:t>
        <a:bodyPr/>
        <a:lstStyle/>
        <a:p>
          <a:endParaRPr lang="es-PE" sz="2000" b="1"/>
        </a:p>
      </dgm:t>
    </dgm:pt>
    <dgm:pt modelId="{DD01C114-EE85-4B4F-A1A9-44C330083FE5}" type="pres">
      <dgm:prSet presAssocID="{D05751BD-DA6F-4186-A043-EDAE0CE72FA9}" presName="diagram" presStyleCnt="0">
        <dgm:presLayoutVars>
          <dgm:dir/>
          <dgm:resizeHandles val="exact"/>
        </dgm:presLayoutVars>
      </dgm:prSet>
      <dgm:spPr/>
      <dgm:t>
        <a:bodyPr/>
        <a:lstStyle/>
        <a:p>
          <a:endParaRPr lang="es-PE"/>
        </a:p>
      </dgm:t>
    </dgm:pt>
    <dgm:pt modelId="{C398960D-6120-4999-828F-563F21BFC6CC}" type="pres">
      <dgm:prSet presAssocID="{C10E4C9E-59C3-401E-B36C-145959957F28}" presName="node" presStyleLbl="node1" presStyleIdx="0" presStyleCnt="6" custLinFactNeighborX="-2460" custLinFactNeighborY="-163">
        <dgm:presLayoutVars>
          <dgm:bulletEnabled val="1"/>
        </dgm:presLayoutVars>
      </dgm:prSet>
      <dgm:spPr/>
      <dgm:t>
        <a:bodyPr/>
        <a:lstStyle/>
        <a:p>
          <a:endParaRPr lang="es-PE"/>
        </a:p>
      </dgm:t>
    </dgm:pt>
    <dgm:pt modelId="{159F00E4-AB7C-4C8D-9B14-B9E3EE9DC21F}" type="pres">
      <dgm:prSet presAssocID="{39EED559-27B7-4019-B4BB-4C5D29DBA4EC}" presName="sibTrans" presStyleCnt="0"/>
      <dgm:spPr/>
    </dgm:pt>
    <dgm:pt modelId="{BAC1C064-A8BB-432C-A625-B15DCC768491}" type="pres">
      <dgm:prSet presAssocID="{8E69A052-B5F0-44BB-B224-0651B6101DA5}" presName="node" presStyleLbl="node1" presStyleIdx="1" presStyleCnt="6">
        <dgm:presLayoutVars>
          <dgm:bulletEnabled val="1"/>
        </dgm:presLayoutVars>
      </dgm:prSet>
      <dgm:spPr/>
      <dgm:t>
        <a:bodyPr/>
        <a:lstStyle/>
        <a:p>
          <a:endParaRPr lang="es-PE"/>
        </a:p>
      </dgm:t>
    </dgm:pt>
    <dgm:pt modelId="{29678509-3B30-43FD-AB43-894B02743C93}" type="pres">
      <dgm:prSet presAssocID="{2D8C24C5-94D6-478E-A051-7667CD8E53E8}" presName="sibTrans" presStyleCnt="0"/>
      <dgm:spPr/>
    </dgm:pt>
    <dgm:pt modelId="{B3FA0777-2117-4B6E-937B-43C5FF1E0416}" type="pres">
      <dgm:prSet presAssocID="{1FC3F5A1-85E8-468C-803A-8BE029B518DE}" presName="node" presStyleLbl="node1" presStyleIdx="2" presStyleCnt="6">
        <dgm:presLayoutVars>
          <dgm:bulletEnabled val="1"/>
        </dgm:presLayoutVars>
      </dgm:prSet>
      <dgm:spPr/>
      <dgm:t>
        <a:bodyPr/>
        <a:lstStyle/>
        <a:p>
          <a:endParaRPr lang="es-PE"/>
        </a:p>
      </dgm:t>
    </dgm:pt>
    <dgm:pt modelId="{BD93E190-FF8B-4892-98FB-1143D8015FD0}" type="pres">
      <dgm:prSet presAssocID="{9C148B85-6C76-48EA-B4B7-C3ADDB3E12A6}" presName="sibTrans" presStyleCnt="0"/>
      <dgm:spPr/>
    </dgm:pt>
    <dgm:pt modelId="{66F2CDF0-D4A6-4480-AEB1-138107958C3D}" type="pres">
      <dgm:prSet presAssocID="{0534C47E-40F1-40E4-A011-D6425C164759}" presName="node" presStyleLbl="node1" presStyleIdx="3" presStyleCnt="6">
        <dgm:presLayoutVars>
          <dgm:bulletEnabled val="1"/>
        </dgm:presLayoutVars>
      </dgm:prSet>
      <dgm:spPr/>
      <dgm:t>
        <a:bodyPr/>
        <a:lstStyle/>
        <a:p>
          <a:endParaRPr lang="es-PE"/>
        </a:p>
      </dgm:t>
    </dgm:pt>
    <dgm:pt modelId="{238EBC98-3673-4E63-8F45-C848C41C650E}" type="pres">
      <dgm:prSet presAssocID="{783ACFD3-6C96-47BE-8EF4-BFDBC33CD04E}" presName="sibTrans" presStyleCnt="0"/>
      <dgm:spPr/>
    </dgm:pt>
    <dgm:pt modelId="{98340584-B28C-4D5A-A577-9BDAC5822F35}" type="pres">
      <dgm:prSet presAssocID="{25134470-4C24-46C2-AFBA-EC5229BD2A92}" presName="node" presStyleLbl="node1" presStyleIdx="4" presStyleCnt="6">
        <dgm:presLayoutVars>
          <dgm:bulletEnabled val="1"/>
        </dgm:presLayoutVars>
      </dgm:prSet>
      <dgm:spPr/>
      <dgm:t>
        <a:bodyPr/>
        <a:lstStyle/>
        <a:p>
          <a:endParaRPr lang="es-PE"/>
        </a:p>
      </dgm:t>
    </dgm:pt>
    <dgm:pt modelId="{BF8AC17E-36BB-4CF4-B53F-08577CF6672C}" type="pres">
      <dgm:prSet presAssocID="{E8BA2C70-9900-45D4-9E7E-762C9A93BC8A}" presName="sibTrans" presStyleCnt="0"/>
      <dgm:spPr/>
    </dgm:pt>
    <dgm:pt modelId="{121864C3-978F-41BE-ADB1-7D5A74AEAC26}" type="pres">
      <dgm:prSet presAssocID="{4863FCBD-0F0F-4B56-B552-4637E0D70DA1}" presName="node" presStyleLbl="node1" presStyleIdx="5" presStyleCnt="6">
        <dgm:presLayoutVars>
          <dgm:bulletEnabled val="1"/>
        </dgm:presLayoutVars>
      </dgm:prSet>
      <dgm:spPr/>
      <dgm:t>
        <a:bodyPr/>
        <a:lstStyle/>
        <a:p>
          <a:endParaRPr lang="es-PE"/>
        </a:p>
      </dgm:t>
    </dgm:pt>
  </dgm:ptLst>
  <dgm:cxnLst>
    <dgm:cxn modelId="{7D9B1D42-8854-40DF-B8FD-148537656275}" srcId="{D05751BD-DA6F-4186-A043-EDAE0CE72FA9}" destId="{8E69A052-B5F0-44BB-B224-0651B6101DA5}" srcOrd="1" destOrd="0" parTransId="{A5354E03-8708-406B-A382-86F117AFC7D6}" sibTransId="{2D8C24C5-94D6-478E-A051-7667CD8E53E8}"/>
    <dgm:cxn modelId="{5CBDD4DD-04D3-4581-AA1E-2DCE68E25DE1}" type="presOf" srcId="{D05751BD-DA6F-4186-A043-EDAE0CE72FA9}" destId="{DD01C114-EE85-4B4F-A1A9-44C330083FE5}" srcOrd="0" destOrd="0" presId="urn:microsoft.com/office/officeart/2005/8/layout/default#1"/>
    <dgm:cxn modelId="{99B817F9-245C-49D4-A636-B39E3800462E}" type="presOf" srcId="{C10E4C9E-59C3-401E-B36C-145959957F28}" destId="{C398960D-6120-4999-828F-563F21BFC6CC}" srcOrd="0" destOrd="0" presId="urn:microsoft.com/office/officeart/2005/8/layout/default#1"/>
    <dgm:cxn modelId="{469AE981-8D58-49ED-A3C6-416A9FC3AC8B}" type="presOf" srcId="{25134470-4C24-46C2-AFBA-EC5229BD2A92}" destId="{98340584-B28C-4D5A-A577-9BDAC5822F35}" srcOrd="0" destOrd="0" presId="urn:microsoft.com/office/officeart/2005/8/layout/default#1"/>
    <dgm:cxn modelId="{0A168991-AB65-4186-8DAD-5615FA59157C}" srcId="{D05751BD-DA6F-4186-A043-EDAE0CE72FA9}" destId="{25134470-4C24-46C2-AFBA-EC5229BD2A92}" srcOrd="4" destOrd="0" parTransId="{0D760151-B472-4DBF-B4F9-F8AB2FE4D182}" sibTransId="{E8BA2C70-9900-45D4-9E7E-762C9A93BC8A}"/>
    <dgm:cxn modelId="{5B0C901C-C72F-4737-B678-EF9CB964CD23}" type="presOf" srcId="{1FC3F5A1-85E8-468C-803A-8BE029B518DE}" destId="{B3FA0777-2117-4B6E-937B-43C5FF1E0416}" srcOrd="0" destOrd="0" presId="urn:microsoft.com/office/officeart/2005/8/layout/default#1"/>
    <dgm:cxn modelId="{E949C472-0F00-40D1-8358-8FF978300A27}" type="presOf" srcId="{8E69A052-B5F0-44BB-B224-0651B6101DA5}" destId="{BAC1C064-A8BB-432C-A625-B15DCC768491}" srcOrd="0" destOrd="0" presId="urn:microsoft.com/office/officeart/2005/8/layout/default#1"/>
    <dgm:cxn modelId="{3046E41B-354A-4386-A690-7CECC5EC7388}" type="presOf" srcId="{0534C47E-40F1-40E4-A011-D6425C164759}" destId="{66F2CDF0-D4A6-4480-AEB1-138107958C3D}" srcOrd="0" destOrd="0" presId="urn:microsoft.com/office/officeart/2005/8/layout/default#1"/>
    <dgm:cxn modelId="{DF258AAA-ACAD-45F0-AF6C-E3EF7AF9E5B6}" srcId="{D05751BD-DA6F-4186-A043-EDAE0CE72FA9}" destId="{1FC3F5A1-85E8-468C-803A-8BE029B518DE}" srcOrd="2" destOrd="0" parTransId="{6248B7DA-4907-471B-9FBB-A77EF5A5E5BF}" sibTransId="{9C148B85-6C76-48EA-B4B7-C3ADDB3E12A6}"/>
    <dgm:cxn modelId="{BA97F0D2-2688-4805-B950-F0A64D01CEDA}" srcId="{D05751BD-DA6F-4186-A043-EDAE0CE72FA9}" destId="{C10E4C9E-59C3-401E-B36C-145959957F28}" srcOrd="0" destOrd="0" parTransId="{149C7338-1D4B-4227-ABEC-20440ED9721F}" sibTransId="{39EED559-27B7-4019-B4BB-4C5D29DBA4EC}"/>
    <dgm:cxn modelId="{2D87CF79-96AC-4DB4-8B83-57966A2E13F2}" srcId="{D05751BD-DA6F-4186-A043-EDAE0CE72FA9}" destId="{0534C47E-40F1-40E4-A011-D6425C164759}" srcOrd="3" destOrd="0" parTransId="{FD2877BF-7796-4E7A-92A3-E6FA77EF0C31}" sibTransId="{783ACFD3-6C96-47BE-8EF4-BFDBC33CD04E}"/>
    <dgm:cxn modelId="{FAFF83AF-8494-4491-86F5-85BEF7EFD6D7}" type="presOf" srcId="{4863FCBD-0F0F-4B56-B552-4637E0D70DA1}" destId="{121864C3-978F-41BE-ADB1-7D5A74AEAC26}" srcOrd="0" destOrd="0" presId="urn:microsoft.com/office/officeart/2005/8/layout/default#1"/>
    <dgm:cxn modelId="{D85966D5-5DA8-4982-9753-60A2BB75BC6B}" srcId="{D05751BD-DA6F-4186-A043-EDAE0CE72FA9}" destId="{4863FCBD-0F0F-4B56-B552-4637E0D70DA1}" srcOrd="5" destOrd="0" parTransId="{80EA2389-D11D-49E7-84C4-5326FE20412F}" sibTransId="{510B98F0-BC6A-4072-9648-FE449248F5A8}"/>
    <dgm:cxn modelId="{7B5F11F9-F838-434E-895D-2CC523F98531}" type="presParOf" srcId="{DD01C114-EE85-4B4F-A1A9-44C330083FE5}" destId="{C398960D-6120-4999-828F-563F21BFC6CC}" srcOrd="0" destOrd="0" presId="urn:microsoft.com/office/officeart/2005/8/layout/default#1"/>
    <dgm:cxn modelId="{12FE88E8-C79F-4627-94E7-7AE9AA86DFBF}" type="presParOf" srcId="{DD01C114-EE85-4B4F-A1A9-44C330083FE5}" destId="{159F00E4-AB7C-4C8D-9B14-B9E3EE9DC21F}" srcOrd="1" destOrd="0" presId="urn:microsoft.com/office/officeart/2005/8/layout/default#1"/>
    <dgm:cxn modelId="{A194E614-BD7A-446F-829B-91336BF59A0F}" type="presParOf" srcId="{DD01C114-EE85-4B4F-A1A9-44C330083FE5}" destId="{BAC1C064-A8BB-432C-A625-B15DCC768491}" srcOrd="2" destOrd="0" presId="urn:microsoft.com/office/officeart/2005/8/layout/default#1"/>
    <dgm:cxn modelId="{BDF4E2DA-162A-47CD-902E-6EDDB7C9D34F}" type="presParOf" srcId="{DD01C114-EE85-4B4F-A1A9-44C330083FE5}" destId="{29678509-3B30-43FD-AB43-894B02743C93}" srcOrd="3" destOrd="0" presId="urn:microsoft.com/office/officeart/2005/8/layout/default#1"/>
    <dgm:cxn modelId="{72020613-8625-411B-A219-A811B30C9E07}" type="presParOf" srcId="{DD01C114-EE85-4B4F-A1A9-44C330083FE5}" destId="{B3FA0777-2117-4B6E-937B-43C5FF1E0416}" srcOrd="4" destOrd="0" presId="urn:microsoft.com/office/officeart/2005/8/layout/default#1"/>
    <dgm:cxn modelId="{0732FD80-1C77-495E-A2A9-B5C42F2C2A23}" type="presParOf" srcId="{DD01C114-EE85-4B4F-A1A9-44C330083FE5}" destId="{BD93E190-FF8B-4892-98FB-1143D8015FD0}" srcOrd="5" destOrd="0" presId="urn:microsoft.com/office/officeart/2005/8/layout/default#1"/>
    <dgm:cxn modelId="{F88C7006-9B56-48D4-8167-19F29AA41A0B}" type="presParOf" srcId="{DD01C114-EE85-4B4F-A1A9-44C330083FE5}" destId="{66F2CDF0-D4A6-4480-AEB1-138107958C3D}" srcOrd="6" destOrd="0" presId="urn:microsoft.com/office/officeart/2005/8/layout/default#1"/>
    <dgm:cxn modelId="{18B738F1-77E4-45EE-8ED8-F79DACCF380E}" type="presParOf" srcId="{DD01C114-EE85-4B4F-A1A9-44C330083FE5}" destId="{238EBC98-3673-4E63-8F45-C848C41C650E}" srcOrd="7" destOrd="0" presId="urn:microsoft.com/office/officeart/2005/8/layout/default#1"/>
    <dgm:cxn modelId="{544D6984-01F0-46F8-92CE-DEB1AD1642B9}" type="presParOf" srcId="{DD01C114-EE85-4B4F-A1A9-44C330083FE5}" destId="{98340584-B28C-4D5A-A577-9BDAC5822F35}" srcOrd="8" destOrd="0" presId="urn:microsoft.com/office/officeart/2005/8/layout/default#1"/>
    <dgm:cxn modelId="{4E676AC4-E039-4F96-88EF-CB337DEB421F}" type="presParOf" srcId="{DD01C114-EE85-4B4F-A1A9-44C330083FE5}" destId="{BF8AC17E-36BB-4CF4-B53F-08577CF6672C}" srcOrd="9" destOrd="0" presId="urn:microsoft.com/office/officeart/2005/8/layout/default#1"/>
    <dgm:cxn modelId="{966817F2-9446-4A59-AD7F-5A87E154DB50}" type="presParOf" srcId="{DD01C114-EE85-4B4F-A1A9-44C330083FE5}" destId="{121864C3-978F-41BE-ADB1-7D5A74AEAC26}" srcOrd="10" destOrd="0" presId="urn:microsoft.com/office/officeart/2005/8/layout/defaul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98960D-6120-4999-828F-563F21BFC6CC}">
      <dsp:nvSpPr>
        <dsp:cNvPr id="0" name=""/>
        <dsp:cNvSpPr/>
      </dsp:nvSpPr>
      <dsp:spPr>
        <a:xfrm>
          <a:off x="1017542" y="0"/>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6.1 Comité </a:t>
          </a:r>
          <a:r>
            <a:rPr lang="es-PE" sz="2000" b="1" kern="1200" dirty="0" err="1" smtClean="0"/>
            <a:t>Farmaco</a:t>
          </a:r>
          <a:r>
            <a:rPr lang="es-PE" sz="2000" b="1" kern="1200" dirty="0" smtClean="0"/>
            <a:t> -terapéutico</a:t>
          </a:r>
          <a:endParaRPr lang="es-PE" sz="2000" b="1" kern="1200" dirty="0"/>
        </a:p>
      </dsp:txBody>
      <dsp:txXfrm>
        <a:off x="1017542" y="0"/>
        <a:ext cx="2031895" cy="1219137"/>
      </dsp:txXfrm>
    </dsp:sp>
    <dsp:sp modelId="{BAC1C064-A8BB-432C-A625-B15DCC768491}">
      <dsp:nvSpPr>
        <dsp:cNvPr id="0" name=""/>
        <dsp:cNvSpPr/>
      </dsp:nvSpPr>
      <dsp:spPr>
        <a:xfrm>
          <a:off x="3302611" y="104"/>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6.2 Medicamento de alto costo</a:t>
          </a:r>
          <a:br>
            <a:rPr lang="es-PE" sz="2000" b="1" kern="1200" dirty="0" smtClean="0"/>
          </a:br>
          <a:endParaRPr lang="es-PE" sz="2000" b="1" kern="1200" dirty="0"/>
        </a:p>
      </dsp:txBody>
      <dsp:txXfrm>
        <a:off x="3302611" y="104"/>
        <a:ext cx="2031895" cy="1219137"/>
      </dsp:txXfrm>
    </dsp:sp>
    <dsp:sp modelId="{B3FA0777-2117-4B6E-937B-43C5FF1E0416}">
      <dsp:nvSpPr>
        <dsp:cNvPr id="0" name=""/>
        <dsp:cNvSpPr/>
      </dsp:nvSpPr>
      <dsp:spPr>
        <a:xfrm>
          <a:off x="1067526" y="1422431"/>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6.3 Medicamento de alto costo supervisado</a:t>
          </a:r>
          <a:br>
            <a:rPr lang="es-PE" sz="2000" b="1" kern="1200" dirty="0" smtClean="0"/>
          </a:br>
          <a:endParaRPr lang="es-PE" sz="2000" b="1" kern="1200" dirty="0"/>
        </a:p>
      </dsp:txBody>
      <dsp:txXfrm>
        <a:off x="1067526" y="1422431"/>
        <a:ext cx="2031895" cy="1219137"/>
      </dsp:txXfrm>
    </dsp:sp>
    <dsp:sp modelId="{66F2CDF0-D4A6-4480-AEB1-138107958C3D}">
      <dsp:nvSpPr>
        <dsp:cNvPr id="0" name=""/>
        <dsp:cNvSpPr/>
      </dsp:nvSpPr>
      <dsp:spPr>
        <a:xfrm>
          <a:off x="3302611" y="1422431"/>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6.4 Medicamento de alto gasto en EsSalud</a:t>
          </a:r>
          <a:endParaRPr lang="es-PE" sz="2000" b="1" kern="1200" dirty="0"/>
        </a:p>
      </dsp:txBody>
      <dsp:txXfrm>
        <a:off x="3302611" y="1422431"/>
        <a:ext cx="2031895" cy="1219137"/>
      </dsp:txXfrm>
    </dsp:sp>
    <dsp:sp modelId="{98340584-B28C-4D5A-A577-9BDAC5822F35}">
      <dsp:nvSpPr>
        <dsp:cNvPr id="0" name=""/>
        <dsp:cNvSpPr/>
      </dsp:nvSpPr>
      <dsp:spPr>
        <a:xfrm>
          <a:off x="1067526" y="2844758"/>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t>6.5 Médico solicitante</a:t>
          </a:r>
          <a:endParaRPr lang="es-PE" sz="2000" b="1" kern="1200" dirty="0"/>
        </a:p>
      </dsp:txBody>
      <dsp:txXfrm>
        <a:off x="1067526" y="2844758"/>
        <a:ext cx="2031895" cy="1219137"/>
      </dsp:txXfrm>
    </dsp:sp>
    <dsp:sp modelId="{121864C3-978F-41BE-ADB1-7D5A74AEAC26}">
      <dsp:nvSpPr>
        <dsp:cNvPr id="0" name=""/>
        <dsp:cNvSpPr/>
      </dsp:nvSpPr>
      <dsp:spPr>
        <a:xfrm>
          <a:off x="3302611" y="2844758"/>
          <a:ext cx="2031895" cy="121913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smtClean="0"/>
            <a:t>6.6 Paciente continuador</a:t>
          </a:r>
          <a:endParaRPr lang="es-PE" sz="2000" b="1" kern="1200" dirty="0"/>
        </a:p>
      </dsp:txBody>
      <dsp:txXfrm>
        <a:off x="3302611" y="2844758"/>
        <a:ext cx="2031895" cy="12191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E" smtClean="0"/>
              <a:t>DIRECTIVA N°01-IETSI-ESSALUD-2017</a:t>
            </a:r>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B9D96D-FA10-40AB-B05F-955466FE09A0}" type="datetimeFigureOut">
              <a:rPr lang="es-PE" smtClean="0"/>
              <a:pPr/>
              <a:t>19/04/2017</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4AE89E-1753-4BAF-8420-BE6DF7A9A23F}" type="slidenum">
              <a:rPr lang="es-PE" smtClean="0"/>
              <a:pPr/>
              <a:t>‹Nº›</a:t>
            </a:fld>
            <a:endParaRPr lang="es-PE"/>
          </a:p>
        </p:txBody>
      </p:sp>
    </p:spTree>
    <p:extLst>
      <p:ext uri="{BB962C8B-B14F-4D97-AF65-F5344CB8AC3E}">
        <p14:creationId xmlns:p14="http://schemas.microsoft.com/office/powerpoint/2010/main" xmlns="" val="418701576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E" smtClean="0"/>
              <a:t>DIRECTIVA N°01-IETSI-ESSALUD-2017</a:t>
            </a: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853EA-B592-4321-A564-2620CDBD98B1}" type="datetimeFigureOut">
              <a:rPr lang="es-PE" smtClean="0"/>
              <a:pPr/>
              <a:t>19/04/2017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590F8-EC06-4A00-80CA-DA2F93BB3473}" type="slidenum">
              <a:rPr lang="es-PE" smtClean="0"/>
              <a:pPr/>
              <a:t>‹Nº›</a:t>
            </a:fld>
            <a:endParaRPr lang="es-PE"/>
          </a:p>
        </p:txBody>
      </p:sp>
    </p:spTree>
    <p:extLst>
      <p:ext uri="{BB962C8B-B14F-4D97-AF65-F5344CB8AC3E}">
        <p14:creationId xmlns:p14="http://schemas.microsoft.com/office/powerpoint/2010/main" xmlns="" val="270273020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5" name="4 Marcador de encabezado"/>
          <p:cNvSpPr>
            <a:spLocks noGrp="1"/>
          </p:cNvSpPr>
          <p:nvPr>
            <p:ph type="hdr" sz="quarter" idx="10"/>
          </p:nvPr>
        </p:nvSpPr>
        <p:spPr/>
        <p:txBody>
          <a:bodyPr/>
          <a:lstStyle/>
          <a:p>
            <a:r>
              <a:rPr lang="es-PE" smtClean="0"/>
              <a:t>DIRECTIVA N°01-IETSI-ESSALUD-2017</a:t>
            </a:r>
            <a:endParaRPr lang="es-PE"/>
          </a:p>
        </p:txBody>
      </p:sp>
    </p:spTree>
    <p:extLst>
      <p:ext uri="{BB962C8B-B14F-4D97-AF65-F5344CB8AC3E}">
        <p14:creationId xmlns:p14="http://schemas.microsoft.com/office/powerpoint/2010/main" xmlns="" val="755766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10 Imagen" descr="PLANTILLAS PPT FINALES CON NUEVO LOGO-0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1 Título"/>
          <p:cNvSpPr>
            <a:spLocks noGrp="1"/>
          </p:cNvSpPr>
          <p:nvPr>
            <p:ph type="ctrTitle"/>
          </p:nvPr>
        </p:nvSpPr>
        <p:spPr>
          <a:xfrm>
            <a:off x="4355976" y="3789040"/>
            <a:ext cx="3744416" cy="1154559"/>
          </a:xfrm>
        </p:spPr>
        <p:txBody>
          <a:bodyPr>
            <a:normAutofit/>
          </a:bodyPr>
          <a:lstStyle>
            <a:lvl1pPr algn="l">
              <a:defRPr sz="2800" b="1">
                <a:solidFill>
                  <a:schemeClr val="tx1"/>
                </a:solidFill>
                <a:latin typeface="Arial" pitchFamily="34" charset="0"/>
                <a:ea typeface="Tahoma" pitchFamily="34" charset="0"/>
                <a:cs typeface="Arial"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4355976" y="5085184"/>
            <a:ext cx="3744416" cy="72008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cxnSp>
        <p:nvCxnSpPr>
          <p:cNvPr id="8" name="7 Conector recto"/>
          <p:cNvCxnSpPr/>
          <p:nvPr userDrawn="1"/>
        </p:nvCxnSpPr>
        <p:spPr>
          <a:xfrm>
            <a:off x="4283968"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441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80312" y="1268760"/>
            <a:ext cx="576064" cy="4857403"/>
          </a:xfrm>
        </p:spPr>
        <p:txBody>
          <a:bodyPr vert="eaVert">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5580112" y="1268760"/>
            <a:ext cx="1656184" cy="485740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98186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r>
              <a:rPr lang="es-PE" smtClean="0"/>
              <a:t>21/02/2017</a:t>
            </a:r>
            <a:endParaRPr lang="es-ES"/>
          </a:p>
        </p:txBody>
      </p:sp>
      <p:sp>
        <p:nvSpPr>
          <p:cNvPr id="4" name="3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5465E01B-00EF-4C8D-B3DB-98353A8110CC}" type="slidenum">
              <a:rPr lang="es-ES" smtClean="0"/>
              <a:pPr>
                <a:defRPr/>
              </a:pPr>
              <a:t>‹Nº›</a:t>
            </a:fld>
            <a:endParaRPr lang="es-ES"/>
          </a:p>
        </p:txBody>
      </p:sp>
    </p:spTree>
    <p:extLst>
      <p:ext uri="{BB962C8B-B14F-4D97-AF65-F5344CB8AC3E}">
        <p14:creationId xmlns:p14="http://schemas.microsoft.com/office/powerpoint/2010/main" xmlns="" val="109146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r>
              <a:rPr lang="es-PE" smtClean="0"/>
              <a:t>21/02/2017</a:t>
            </a:r>
            <a:endParaRPr lang="es-ES"/>
          </a:p>
        </p:txBody>
      </p:sp>
      <p:sp>
        <p:nvSpPr>
          <p:cNvPr id="4" name="3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5465E01B-00EF-4C8D-B3DB-98353A8110CC}" type="slidenum">
              <a:rPr lang="es-ES" smtClean="0"/>
              <a:pPr>
                <a:defRPr/>
              </a:pPr>
              <a:t>‹Nº›</a:t>
            </a:fld>
            <a:endParaRPr lang="es-ES"/>
          </a:p>
        </p:txBody>
      </p:sp>
    </p:spTree>
    <p:extLst>
      <p:ext uri="{BB962C8B-B14F-4D97-AF65-F5344CB8AC3E}">
        <p14:creationId xmlns:p14="http://schemas.microsoft.com/office/powerpoint/2010/main" xmlns="" val="191323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10 Imagen" descr="PLANTILLAS PPT FINALES CON NUEVO LOGO-0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1 Título"/>
          <p:cNvSpPr>
            <a:spLocks noGrp="1"/>
          </p:cNvSpPr>
          <p:nvPr>
            <p:ph type="ctrTitle"/>
          </p:nvPr>
        </p:nvSpPr>
        <p:spPr>
          <a:xfrm>
            <a:off x="4355976" y="3789040"/>
            <a:ext cx="3744416" cy="1154559"/>
          </a:xfrm>
        </p:spPr>
        <p:txBody>
          <a:bodyPr>
            <a:normAutofit/>
          </a:bodyPr>
          <a:lstStyle>
            <a:lvl1pPr algn="l">
              <a:defRPr sz="2800" b="1">
                <a:solidFill>
                  <a:schemeClr val="tx1"/>
                </a:solidFill>
                <a:latin typeface="Arial" pitchFamily="34" charset="0"/>
                <a:ea typeface="Tahoma" pitchFamily="34" charset="0"/>
                <a:cs typeface="Arial"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4355976" y="5085184"/>
            <a:ext cx="3744416" cy="72008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cxnSp>
        <p:nvCxnSpPr>
          <p:cNvPr id="8" name="7 Conector recto"/>
          <p:cNvCxnSpPr/>
          <p:nvPr userDrawn="1"/>
        </p:nvCxnSpPr>
        <p:spPr>
          <a:xfrm>
            <a:off x="4283968"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621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636912"/>
            <a:ext cx="6048672" cy="576064"/>
          </a:xfrm>
        </p:spPr>
        <p:txBody>
          <a:bodyPr/>
          <a:lstStyle>
            <a:lvl1pPr>
              <a:defRPr>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2483768" y="3429000"/>
            <a:ext cx="6048672" cy="1872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43818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564904"/>
            <a:ext cx="6624736" cy="360040"/>
          </a:xfrm>
        </p:spPr>
        <p:txBody>
          <a:bodyPr>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1835696" y="2996952"/>
            <a:ext cx="3164160" cy="27363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5152256" y="2996952"/>
            <a:ext cx="3308176" cy="2736304"/>
          </a:xfrm>
        </p:spPr>
        <p:txBody>
          <a:bodyPr>
            <a:normAutofit/>
          </a:bodyPr>
          <a:lstStyle>
            <a:lvl1pPr>
              <a:defRPr sz="24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88304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267744" y="2636912"/>
            <a:ext cx="2808312"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267744" y="3428999"/>
            <a:ext cx="273370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5148064" y="2636912"/>
            <a:ext cx="2808312"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49081" y="3428999"/>
            <a:ext cx="2807295"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99583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420888"/>
            <a:ext cx="3960440" cy="1584176"/>
          </a:xfrm>
        </p:spPr>
        <p:txBody>
          <a:bodyPr/>
          <a:lstStyle>
            <a:lvl1pPr>
              <a:defRPr b="1">
                <a:solidFill>
                  <a:schemeClr val="tx1"/>
                </a:solidFill>
                <a:latin typeface="Tahoma"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3" name="2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986803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326437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1681" y="2780928"/>
            <a:ext cx="2880320" cy="742404"/>
          </a:xfrm>
        </p:spPr>
        <p:txBody>
          <a:bodyPr anchor="b"/>
          <a:lstStyle>
            <a:lvl1pPr algn="l">
              <a:defRPr sz="2000" b="1">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716016" y="2564905"/>
            <a:ext cx="3970784" cy="345638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texto"/>
          <p:cNvSpPr>
            <a:spLocks noGrp="1"/>
          </p:cNvSpPr>
          <p:nvPr>
            <p:ph type="body" sz="half" idx="2"/>
          </p:nvPr>
        </p:nvSpPr>
        <p:spPr>
          <a:xfrm>
            <a:off x="1691680" y="3645025"/>
            <a:ext cx="2880320" cy="23762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7952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636912"/>
            <a:ext cx="6048672" cy="576064"/>
          </a:xfrm>
        </p:spPr>
        <p:txBody>
          <a:bodyPr/>
          <a:lstStyle>
            <a:lvl1pPr>
              <a:defRPr>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2483768" y="3429000"/>
            <a:ext cx="6048672" cy="1872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666451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7864" y="5301208"/>
            <a:ext cx="4464496" cy="566738"/>
          </a:xfrm>
        </p:spPr>
        <p:txBody>
          <a:bodyPr anchor="b"/>
          <a:lstStyle>
            <a:lvl1pPr algn="l">
              <a:defRPr sz="2000" b="1">
                <a:solidFill>
                  <a:schemeClr val="tx1"/>
                </a:solidFill>
              </a:defRPr>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3347864" y="1844824"/>
            <a:ext cx="4464496" cy="33843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3347864" y="5805264"/>
            <a:ext cx="4464496" cy="36591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18731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492896"/>
            <a:ext cx="6429400" cy="580926"/>
          </a:xfrm>
        </p:spPr>
        <p:txBody>
          <a:bodyPr>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2267744" y="3212976"/>
            <a:ext cx="6419056" cy="2913187"/>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10070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80312" y="1268760"/>
            <a:ext cx="576064" cy="4857403"/>
          </a:xfrm>
        </p:spPr>
        <p:txBody>
          <a:bodyPr vert="eaVert">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5580112" y="1268760"/>
            <a:ext cx="1656184" cy="485740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77311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r>
              <a:rPr lang="es-PE" smtClean="0"/>
              <a:t>21/02/2017</a:t>
            </a:r>
            <a:endParaRPr lang="es-ES"/>
          </a:p>
        </p:txBody>
      </p:sp>
      <p:sp>
        <p:nvSpPr>
          <p:cNvPr id="4" name="3 Marcador de pie de página"/>
          <p:cNvSpPr>
            <a:spLocks noGrp="1"/>
          </p:cNvSpPr>
          <p:nvPr>
            <p:ph type="ftr" sz="quarter" idx="11"/>
          </p:nvPr>
        </p:nvSpPr>
        <p:spPr/>
        <p:txBody>
          <a:body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5465E01B-00EF-4C8D-B3DB-98353A8110CC}" type="slidenum">
              <a:rPr lang="es-ES" smtClean="0"/>
              <a:pPr>
                <a:defRPr/>
              </a:pPr>
              <a:t>‹Nº›</a:t>
            </a:fld>
            <a:endParaRPr lang="es-ES"/>
          </a:p>
        </p:txBody>
      </p:sp>
    </p:spTree>
    <p:extLst>
      <p:ext uri="{BB962C8B-B14F-4D97-AF65-F5344CB8AC3E}">
        <p14:creationId xmlns:p14="http://schemas.microsoft.com/office/powerpoint/2010/main" xmlns="" val="109146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564904"/>
            <a:ext cx="6624736" cy="360040"/>
          </a:xfrm>
        </p:spPr>
        <p:txBody>
          <a:bodyPr>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1835696" y="2996952"/>
            <a:ext cx="3164160" cy="27363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5152256" y="2996952"/>
            <a:ext cx="3308176" cy="2736304"/>
          </a:xfrm>
        </p:spPr>
        <p:txBody>
          <a:bodyPr>
            <a:normAutofit/>
          </a:bodyPr>
          <a:lstStyle>
            <a:lvl1pPr>
              <a:defRPr sz="24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404008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267744" y="2636912"/>
            <a:ext cx="2808312"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267744" y="3428999"/>
            <a:ext cx="273370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5148064" y="2636912"/>
            <a:ext cx="2808312"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49081" y="3428999"/>
            <a:ext cx="2807295"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0838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420888"/>
            <a:ext cx="3960440" cy="1584176"/>
          </a:xfrm>
        </p:spPr>
        <p:txBody>
          <a:bodyPr/>
          <a:lstStyle>
            <a:lvl1pPr>
              <a:defRPr b="1">
                <a:solidFill>
                  <a:schemeClr val="tx1"/>
                </a:solidFill>
                <a:latin typeface="Tahoma"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3" name="2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49106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31835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1681" y="2780928"/>
            <a:ext cx="2880320" cy="742404"/>
          </a:xfrm>
        </p:spPr>
        <p:txBody>
          <a:bodyPr anchor="b"/>
          <a:lstStyle>
            <a:lvl1pPr algn="l">
              <a:defRPr sz="2000" b="1">
                <a:solidFill>
                  <a:schemeClr val="tx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716016" y="2564905"/>
            <a:ext cx="3970784" cy="345638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texto"/>
          <p:cNvSpPr>
            <a:spLocks noGrp="1"/>
          </p:cNvSpPr>
          <p:nvPr>
            <p:ph type="body" sz="half" idx="2"/>
          </p:nvPr>
        </p:nvSpPr>
        <p:spPr>
          <a:xfrm>
            <a:off x="1691680" y="3645025"/>
            <a:ext cx="2880320" cy="23762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70008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7864" y="5301208"/>
            <a:ext cx="4464496" cy="566738"/>
          </a:xfrm>
        </p:spPr>
        <p:txBody>
          <a:bodyPr anchor="b"/>
          <a:lstStyle>
            <a:lvl1pPr algn="l">
              <a:defRPr sz="2000" b="1">
                <a:solidFill>
                  <a:schemeClr val="tx1"/>
                </a:solidFill>
              </a:defRPr>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3347864" y="1844824"/>
            <a:ext cx="4464496" cy="33843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3347864" y="5805264"/>
            <a:ext cx="4464496" cy="36591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28781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492896"/>
            <a:ext cx="6429400" cy="580926"/>
          </a:xfrm>
        </p:spPr>
        <p:txBody>
          <a:bodyPr>
            <a:normAutofit/>
          </a:bodyPr>
          <a:lstStyle>
            <a:lvl1pPr>
              <a:defRPr sz="2000">
                <a:solidFill>
                  <a:schemeClr val="tx1"/>
                </a:solidFill>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2267744" y="3212976"/>
            <a:ext cx="6419056" cy="2913187"/>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7146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PLANTILLAS PPT FINALES CON NUEVO LOGO-04.jpg"/>
          <p:cNvPicPr>
            <a:picLocks noChangeAspect="1"/>
          </p:cNvPicPr>
          <p:nvPr/>
        </p:nvPicPr>
        <p:blipFill>
          <a:blip r:embed="rId15"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2627784" y="2636912"/>
            <a:ext cx="6069360" cy="57606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2627784" y="3356992"/>
            <a:ext cx="6059016" cy="276917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771541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2" r:id="rId11"/>
    <p:sldLayoutId id="2147483669" r:id="rId12"/>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PLANTILLAS PPT FINALES CON NUEVO LOGO-04.jpg"/>
          <p:cNvPicPr>
            <a:picLocks noChangeAspect="1"/>
          </p:cNvPicPr>
          <p:nvPr/>
        </p:nvPicPr>
        <p:blipFill>
          <a:blip r:embed="rId14"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2627784" y="2636912"/>
            <a:ext cx="6069360" cy="57606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2627784" y="3356992"/>
            <a:ext cx="6059016" cy="276917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8240947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5.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1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hemeOverride" Target="../theme/themeOverride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749022"/>
            <a:ext cx="7772400" cy="1737324"/>
          </a:xfrm>
        </p:spPr>
        <p:txBody>
          <a:bodyPr>
            <a:noAutofit/>
          </a:bodyPr>
          <a:lstStyle/>
          <a:p>
            <a:r>
              <a:rPr lang="es-PE" sz="2000" b="1" dirty="0"/>
              <a:t>DIRECTIVA </a:t>
            </a:r>
            <a:r>
              <a:rPr lang="es-PE" sz="2000" b="1" dirty="0" smtClean="0"/>
              <a:t>N°01-IETSI-ESSALUD-2017</a:t>
            </a:r>
            <a:r>
              <a:rPr lang="es-PE" sz="3200" dirty="0"/>
              <a:t/>
            </a:r>
            <a:br>
              <a:rPr lang="es-PE" sz="3200" dirty="0"/>
            </a:br>
            <a:r>
              <a:rPr lang="es-PE" sz="3200" b="1" dirty="0" smtClean="0"/>
              <a:t>NORMATIVA </a:t>
            </a:r>
            <a:r>
              <a:rPr lang="es-PE" sz="3200" b="1" dirty="0"/>
              <a:t>PARA LA AUTORIZACIÓN Y USO DE MEDICAMENTOS DE ALTO COSTO </a:t>
            </a:r>
            <a:r>
              <a:rPr lang="es-PE" sz="3200" b="1" dirty="0" smtClean="0"/>
              <a:t>SUPERVISADOS</a:t>
            </a:r>
            <a:endParaRPr lang="es-PE" sz="3200" dirty="0"/>
          </a:p>
        </p:txBody>
      </p:sp>
      <p:sp>
        <p:nvSpPr>
          <p:cNvPr id="3" name="2 Subtítulo"/>
          <p:cNvSpPr>
            <a:spLocks noGrp="1"/>
          </p:cNvSpPr>
          <p:nvPr>
            <p:ph type="subTitle" idx="1"/>
          </p:nvPr>
        </p:nvSpPr>
        <p:spPr>
          <a:xfrm>
            <a:off x="971600" y="4867419"/>
            <a:ext cx="3329747" cy="936104"/>
          </a:xfrm>
        </p:spPr>
        <p:txBody>
          <a:bodyPr>
            <a:noAutofit/>
          </a:bodyPr>
          <a:lstStyle/>
          <a:p>
            <a:endParaRPr lang="es-PE" sz="1800" dirty="0" smtClean="0">
              <a:latin typeface="Arial" pitchFamily="34" charset="0"/>
              <a:cs typeface="Arial" pitchFamily="34" charset="0"/>
            </a:endParaRPr>
          </a:p>
          <a:p>
            <a:r>
              <a:rPr lang="es-PE" sz="1800" dirty="0" smtClean="0">
                <a:latin typeface="Arial" pitchFamily="34" charset="0"/>
                <a:cs typeface="Arial" pitchFamily="34" charset="0"/>
              </a:rPr>
              <a:t>Dr. Fabian Fiestas Saldarriaga</a:t>
            </a:r>
            <a:endParaRPr lang="es-PE" sz="1800" dirty="0">
              <a:latin typeface="Arial" pitchFamily="34" charset="0"/>
              <a:cs typeface="Arial" pitchFamily="34" charset="0"/>
            </a:endParaRPr>
          </a:p>
        </p:txBody>
      </p:sp>
      <p:sp>
        <p:nvSpPr>
          <p:cNvPr id="5" name="4 CuadroTexto"/>
          <p:cNvSpPr txBox="1"/>
          <p:nvPr/>
        </p:nvSpPr>
        <p:spPr>
          <a:xfrm>
            <a:off x="4445363" y="5157192"/>
            <a:ext cx="4231093" cy="646331"/>
          </a:xfrm>
          <a:prstGeom prst="rect">
            <a:avLst/>
          </a:prstGeom>
          <a:noFill/>
        </p:spPr>
        <p:txBody>
          <a:bodyPr wrap="square" rtlCol="0">
            <a:spAutoFit/>
          </a:bodyPr>
          <a:lstStyle/>
          <a:p>
            <a:r>
              <a:rPr lang="es-PE" dirty="0" smtClean="0">
                <a:latin typeface="Arial" pitchFamily="34" charset="0"/>
                <a:cs typeface="Arial" pitchFamily="34" charset="0"/>
              </a:rPr>
              <a:t>Gerente </a:t>
            </a:r>
            <a:r>
              <a:rPr lang="es-PE" dirty="0">
                <a:latin typeface="Arial" pitchFamily="34" charset="0"/>
                <a:cs typeface="Arial" pitchFamily="34" charset="0"/>
              </a:rPr>
              <a:t>de la Dirección de </a:t>
            </a:r>
            <a:r>
              <a:rPr lang="es-PE" dirty="0" smtClean="0">
                <a:latin typeface="Arial" pitchFamily="34" charset="0"/>
                <a:cs typeface="Arial" pitchFamily="34" charset="0"/>
              </a:rPr>
              <a:t> Evaluación </a:t>
            </a:r>
            <a:r>
              <a:rPr lang="es-PE" dirty="0">
                <a:latin typeface="Arial" pitchFamily="34" charset="0"/>
                <a:cs typeface="Arial" pitchFamily="34" charset="0"/>
              </a:rPr>
              <a:t>de Tecnologías Sanitarias.</a:t>
            </a:r>
          </a:p>
        </p:txBody>
      </p:sp>
    </p:spTree>
    <p:extLst>
      <p:ext uri="{BB962C8B-B14F-4D97-AF65-F5344CB8AC3E}">
        <p14:creationId xmlns:p14="http://schemas.microsoft.com/office/powerpoint/2010/main" xmlns="" val="561745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35816" y="2740991"/>
            <a:ext cx="8640960" cy="3785652"/>
          </a:xfrm>
          <a:prstGeom prst="rect">
            <a:avLst/>
          </a:prstGeom>
          <a:noFill/>
        </p:spPr>
        <p:txBody>
          <a:bodyPr wrap="square" rtlCol="0">
            <a:spAutoFit/>
          </a:bodyPr>
          <a:lstStyle/>
          <a:p>
            <a:pPr lvl="1"/>
            <a:r>
              <a:rPr lang="es-PE" sz="2400" dirty="0" smtClean="0"/>
              <a:t>8.7 El CFT, debe  reportar a:</a:t>
            </a:r>
          </a:p>
          <a:p>
            <a:pPr lvl="0" algn="just"/>
            <a:r>
              <a:rPr lang="es-PE" sz="2400" dirty="0" smtClean="0"/>
              <a:t>	-La </a:t>
            </a:r>
            <a:r>
              <a:rPr lang="es-PE" sz="2400" u="sng" dirty="0" smtClean="0"/>
              <a:t>Oficina de Investigación e Innovación ó </a:t>
            </a:r>
            <a:r>
              <a:rPr lang="es-PE" sz="2400" u="sng" dirty="0"/>
              <a:t>a</a:t>
            </a:r>
            <a:r>
              <a:rPr lang="es-PE" sz="2400" u="sng" dirty="0" smtClean="0"/>
              <a:t>l IETSI</a:t>
            </a:r>
            <a:r>
              <a:rPr lang="es-PE" sz="2400" dirty="0" smtClean="0"/>
              <a:t>; enviar 	reporte  mensual consolidado, en físico y en digital (correo 	electrónico) de todas las autorizaciones o no 	autorizaciones emitidas por  mes de 	pacientes nuevos o 	continuadores (Anexo N° 5). </a:t>
            </a:r>
          </a:p>
          <a:p>
            <a:pPr lvl="0"/>
            <a:r>
              <a:rPr lang="es-PE" sz="2400" dirty="0"/>
              <a:t>	</a:t>
            </a:r>
            <a:r>
              <a:rPr lang="es-PE" sz="2400" dirty="0" smtClean="0"/>
              <a:t>- La </a:t>
            </a:r>
            <a:r>
              <a:rPr lang="es-PE" sz="2400" u="sng" dirty="0" smtClean="0"/>
              <a:t>Oficina de Planeamiento Operativo </a:t>
            </a:r>
            <a:r>
              <a:rPr lang="es-PE" sz="2400" u="sng" dirty="0"/>
              <a:t>(</a:t>
            </a:r>
            <a:r>
              <a:rPr lang="es-PE" sz="2400" u="sng" dirty="0" smtClean="0"/>
              <a:t>Oficina/Unidad de </a:t>
            </a:r>
            <a:r>
              <a:rPr lang="es-PE" sz="2400" dirty="0" smtClean="0"/>
              <a:t>	</a:t>
            </a:r>
            <a:r>
              <a:rPr lang="es-PE" sz="2400" u="sng" dirty="0" smtClean="0"/>
              <a:t>Recursos Médico</a:t>
            </a:r>
            <a:r>
              <a:rPr lang="es-PE" sz="2400" dirty="0" smtClean="0"/>
              <a:t>); reportar el número de productos 	farmacéuticos, pertenecientes al LMACS autorizados (Anexo 	N° 5).</a:t>
            </a:r>
          </a:p>
        </p:txBody>
      </p:sp>
      <p:sp>
        <p:nvSpPr>
          <p:cNvPr id="4" name="1 Título"/>
          <p:cNvSpPr>
            <a:spLocks noGrp="1"/>
          </p:cNvSpPr>
          <p:nvPr>
            <p:ph type="title"/>
          </p:nvPr>
        </p:nvSpPr>
        <p:spPr>
          <a:xfrm>
            <a:off x="611560" y="956627"/>
            <a:ext cx="6069360" cy="576064"/>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PE" sz="3200" b="1" dirty="0"/>
              <a:t>8. DISPOSICIONES ESPECÍFICAS </a:t>
            </a:r>
          </a:p>
        </p:txBody>
      </p:sp>
      <p:sp>
        <p:nvSpPr>
          <p:cNvPr id="2" name="1 Llamada ovalada"/>
          <p:cNvSpPr/>
          <p:nvPr/>
        </p:nvSpPr>
        <p:spPr>
          <a:xfrm>
            <a:off x="6201787" y="1844824"/>
            <a:ext cx="2592288" cy="2088232"/>
          </a:xfrm>
          <a:prstGeom prst="wedgeEllipseCallout">
            <a:avLst>
              <a:gd name="adj1" fmla="val -72527"/>
              <a:gd name="adj2" fmla="val 81374"/>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dirty="0" smtClean="0"/>
              <a:t>Los reportes Anexo N° 5 son consolidados mensuales</a:t>
            </a:r>
            <a:endParaRPr lang="es-PE" dirty="0"/>
          </a:p>
        </p:txBody>
      </p:sp>
      <p:sp>
        <p:nvSpPr>
          <p:cNvPr id="5" name="4 CuadroTexto"/>
          <p:cNvSpPr txBox="1"/>
          <p:nvPr/>
        </p:nvSpPr>
        <p:spPr>
          <a:xfrm>
            <a:off x="135816" y="1519140"/>
            <a:ext cx="8640960" cy="1200329"/>
          </a:xfrm>
          <a:prstGeom prst="rect">
            <a:avLst/>
          </a:prstGeom>
          <a:noFill/>
        </p:spPr>
        <p:txBody>
          <a:bodyPr wrap="square" rtlCol="0">
            <a:spAutoFit/>
          </a:bodyPr>
          <a:lstStyle>
            <a:defPPr>
              <a:defRPr lang="es-PE"/>
            </a:defPPr>
            <a:lvl1pPr algn="just">
              <a:defRPr sz="2400"/>
            </a:lvl1pPr>
            <a:lvl2pPr lvl="1">
              <a:defRPr sz="2400"/>
            </a:lvl2pPr>
          </a:lstStyle>
          <a:p>
            <a:pPr lvl="1" algn="just"/>
            <a:r>
              <a:rPr lang="es-PE" dirty="0"/>
              <a:t>8.6 </a:t>
            </a:r>
            <a:r>
              <a:rPr lang="es-PE" u="sng" dirty="0" smtClean="0"/>
              <a:t>Compromiso de enviar informe </a:t>
            </a:r>
            <a:r>
              <a:rPr lang="es-PE" u="sng" dirty="0"/>
              <a:t>de resultados clínicos </a:t>
            </a:r>
            <a:r>
              <a:rPr lang="es-PE" dirty="0"/>
              <a:t>del paciente </a:t>
            </a:r>
            <a:r>
              <a:rPr lang="es-PE" dirty="0" smtClean="0"/>
              <a:t>de </a:t>
            </a:r>
            <a:r>
              <a:rPr lang="es-PE" dirty="0"/>
              <a:t>forma semestral o al finalizar el tratamiento (Anexo N° 4). </a:t>
            </a:r>
            <a:endParaRPr lang="es-PE" dirty="0" smtClean="0"/>
          </a:p>
        </p:txBody>
      </p:sp>
    </p:spTree>
    <p:extLst>
      <p:ext uri="{BB962C8B-B14F-4D97-AF65-F5344CB8AC3E}">
        <p14:creationId xmlns:p14="http://schemas.microsoft.com/office/powerpoint/2010/main" xmlns="" val="2772309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9073" y="927311"/>
            <a:ext cx="7754643" cy="576064"/>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PE" sz="3200" b="1" dirty="0"/>
              <a:t>9. DISPOSICIONES COMPLEMENTARIAS FINALES</a:t>
            </a:r>
          </a:p>
        </p:txBody>
      </p:sp>
      <p:sp>
        <p:nvSpPr>
          <p:cNvPr id="3" name="2 CuadroTexto"/>
          <p:cNvSpPr txBox="1"/>
          <p:nvPr/>
        </p:nvSpPr>
        <p:spPr>
          <a:xfrm>
            <a:off x="251520" y="1503375"/>
            <a:ext cx="8064896" cy="1938992"/>
          </a:xfrm>
          <a:prstGeom prst="rect">
            <a:avLst/>
          </a:prstGeom>
          <a:noFill/>
        </p:spPr>
        <p:txBody>
          <a:bodyPr wrap="square" rtlCol="0">
            <a:spAutoFit/>
          </a:bodyPr>
          <a:lstStyle/>
          <a:p>
            <a:pPr lvl="1" algn="just"/>
            <a:r>
              <a:rPr lang="es-PE" sz="2400" dirty="0" smtClean="0"/>
              <a:t>9.1 El LMACS está </a:t>
            </a:r>
            <a:r>
              <a:rPr lang="es-PE" sz="2400" u="sng" dirty="0"/>
              <a:t>sujeto a las inclusiones, modificaciones y exclusiones que puedan realizarse en el </a:t>
            </a:r>
            <a:r>
              <a:rPr lang="es-PE" sz="2400" u="sng" dirty="0" smtClean="0"/>
              <a:t>PFE</a:t>
            </a:r>
            <a:r>
              <a:rPr lang="es-PE" sz="2400" dirty="0" smtClean="0"/>
              <a:t>. Será </a:t>
            </a:r>
            <a:r>
              <a:rPr lang="es-PE" sz="2400" dirty="0"/>
              <a:t>evaluado cada dos (02) años, para las actualizaciones respectivas de acuerdo al </a:t>
            </a:r>
            <a:r>
              <a:rPr lang="es-PE" sz="2400" dirty="0" smtClean="0"/>
              <a:t>PFE.</a:t>
            </a:r>
            <a:endParaRPr lang="es-PE" sz="2400" dirty="0"/>
          </a:p>
          <a:p>
            <a:pPr algn="just"/>
            <a:r>
              <a:rPr lang="es-PE" sz="2400" dirty="0"/>
              <a:t> </a:t>
            </a:r>
          </a:p>
        </p:txBody>
      </p:sp>
      <p:sp>
        <p:nvSpPr>
          <p:cNvPr id="4" name="3 CuadroTexto"/>
          <p:cNvSpPr txBox="1"/>
          <p:nvPr/>
        </p:nvSpPr>
        <p:spPr>
          <a:xfrm>
            <a:off x="251520" y="3140968"/>
            <a:ext cx="8064896" cy="3046988"/>
          </a:xfrm>
          <a:prstGeom prst="rect">
            <a:avLst/>
          </a:prstGeom>
          <a:noFill/>
        </p:spPr>
        <p:txBody>
          <a:bodyPr wrap="square" rtlCol="0">
            <a:spAutoFit/>
          </a:bodyPr>
          <a:lstStyle/>
          <a:p>
            <a:pPr lvl="1" algn="just"/>
            <a:r>
              <a:rPr lang="es-PE" sz="2400" dirty="0" smtClean="0"/>
              <a:t>9.2 Para </a:t>
            </a:r>
            <a:r>
              <a:rPr lang="es-PE" sz="2400" dirty="0"/>
              <a:t>aquellos pacientes </a:t>
            </a:r>
            <a:r>
              <a:rPr lang="es-PE" sz="2400" dirty="0" err="1"/>
              <a:t>contrarreferidos</a:t>
            </a:r>
            <a:r>
              <a:rPr lang="es-PE" sz="2400" dirty="0"/>
              <a:t> a su establecimiento de salud de origen y que soliciten la continuidad de uso de un producto farmacéutico del </a:t>
            </a:r>
            <a:r>
              <a:rPr lang="es-PE" sz="2400" dirty="0" smtClean="0"/>
              <a:t>LMACS </a:t>
            </a:r>
            <a:r>
              <a:rPr lang="es-PE" sz="2400" u="sng" dirty="0"/>
              <a:t>se debe seguir el procedimiento de </a:t>
            </a:r>
            <a:r>
              <a:rPr lang="es-PE" sz="2400" u="sng" dirty="0" err="1"/>
              <a:t>contrarreferencia</a:t>
            </a:r>
            <a:r>
              <a:rPr lang="es-PE" sz="2400" u="sng" dirty="0"/>
              <a:t> farmacológica</a:t>
            </a:r>
            <a:r>
              <a:rPr lang="es-PE" sz="2400" dirty="0"/>
              <a:t> según normativa vigente, pudiendo estar exentos del cumplimiento de algunas restricciones de uso en el marco de su situación de </a:t>
            </a:r>
            <a:r>
              <a:rPr lang="es-PE" sz="2400" dirty="0" err="1"/>
              <a:t>contrarreferido</a:t>
            </a:r>
            <a:r>
              <a:rPr lang="es-PE" sz="2400" dirty="0"/>
              <a:t>.</a:t>
            </a:r>
          </a:p>
          <a:p>
            <a:pPr algn="just"/>
            <a:r>
              <a:rPr lang="es-PE" sz="2400" dirty="0"/>
              <a:t> </a:t>
            </a:r>
          </a:p>
        </p:txBody>
      </p:sp>
    </p:spTree>
    <p:extLst>
      <p:ext uri="{BB962C8B-B14F-4D97-AF65-F5344CB8AC3E}">
        <p14:creationId xmlns:p14="http://schemas.microsoft.com/office/powerpoint/2010/main" xmlns="" val="2548927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529361" y="1490008"/>
            <a:ext cx="8136904" cy="1938992"/>
          </a:xfrm>
          <a:prstGeom prst="rect">
            <a:avLst/>
          </a:prstGeom>
          <a:noFill/>
        </p:spPr>
        <p:txBody>
          <a:bodyPr wrap="square" rtlCol="0">
            <a:spAutoFit/>
          </a:bodyPr>
          <a:lstStyle>
            <a:defPPr>
              <a:defRPr lang="es-PE"/>
            </a:defPPr>
            <a:lvl1pPr algn="just">
              <a:defRPr sz="2400"/>
            </a:lvl1pPr>
            <a:lvl2pPr lvl="1" algn="just">
              <a:defRPr sz="2400"/>
            </a:lvl2pPr>
          </a:lstStyle>
          <a:p>
            <a:pPr lvl="1"/>
            <a:r>
              <a:rPr lang="es-PE" dirty="0" smtClean="0"/>
              <a:t>9.3 Los </a:t>
            </a:r>
            <a:r>
              <a:rPr lang="es-PE" dirty="0"/>
              <a:t>establecimientos que cuenten con un </a:t>
            </a:r>
            <a:r>
              <a:rPr lang="es-PE" dirty="0" smtClean="0"/>
              <a:t>CFT </a:t>
            </a:r>
            <a:r>
              <a:rPr lang="es-PE" u="sng" dirty="0" smtClean="0"/>
              <a:t>podrán </a:t>
            </a:r>
            <a:r>
              <a:rPr lang="es-PE" u="sng" dirty="0"/>
              <a:t>implementar herramientas informáticas</a:t>
            </a:r>
            <a:r>
              <a:rPr lang="es-PE" dirty="0"/>
              <a:t> que les permitan facilitar el manejo de los </a:t>
            </a:r>
            <a:r>
              <a:rPr lang="es-PE" dirty="0" smtClean="0"/>
              <a:t>PF contemplados </a:t>
            </a:r>
            <a:r>
              <a:rPr lang="es-PE" dirty="0"/>
              <a:t>en el </a:t>
            </a:r>
            <a:r>
              <a:rPr lang="es-PE" dirty="0" smtClean="0"/>
              <a:t>LMACS, </a:t>
            </a:r>
            <a:r>
              <a:rPr lang="es-PE" dirty="0"/>
              <a:t>en coordinación con el IETSI.</a:t>
            </a:r>
          </a:p>
          <a:p>
            <a:r>
              <a:rPr lang="es-PE" dirty="0"/>
              <a:t> </a:t>
            </a:r>
          </a:p>
        </p:txBody>
      </p:sp>
      <p:sp>
        <p:nvSpPr>
          <p:cNvPr id="4" name="1 Título"/>
          <p:cNvSpPr>
            <a:spLocks noGrp="1"/>
          </p:cNvSpPr>
          <p:nvPr>
            <p:ph type="title"/>
          </p:nvPr>
        </p:nvSpPr>
        <p:spPr>
          <a:xfrm>
            <a:off x="971600" y="908720"/>
            <a:ext cx="7704856" cy="576064"/>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PE" sz="3200" b="1" dirty="0"/>
              <a:t>9. DISPOSICIONES COMPLEMENTARIAS FINALES</a:t>
            </a:r>
          </a:p>
        </p:txBody>
      </p:sp>
      <p:sp>
        <p:nvSpPr>
          <p:cNvPr id="2" name="1 CuadroTexto"/>
          <p:cNvSpPr txBox="1"/>
          <p:nvPr/>
        </p:nvSpPr>
        <p:spPr>
          <a:xfrm>
            <a:off x="515358" y="3154436"/>
            <a:ext cx="8136904" cy="1569660"/>
          </a:xfrm>
          <a:prstGeom prst="rect">
            <a:avLst/>
          </a:prstGeom>
          <a:noFill/>
        </p:spPr>
        <p:txBody>
          <a:bodyPr wrap="square" rtlCol="0">
            <a:spAutoFit/>
          </a:bodyPr>
          <a:lstStyle/>
          <a:p>
            <a:pPr lvl="1"/>
            <a:r>
              <a:rPr lang="es-PE" sz="2400" dirty="0"/>
              <a:t>9.4 </a:t>
            </a:r>
            <a:r>
              <a:rPr lang="es-PE" sz="2400" u="sng" dirty="0"/>
              <a:t>Todos los Anexos </a:t>
            </a:r>
            <a:r>
              <a:rPr lang="es-PE" sz="2400" dirty="0"/>
              <a:t>a presentarse como parte de las solicitudes de autorización de productos farmacéuticos del LMACS </a:t>
            </a:r>
            <a:r>
              <a:rPr lang="es-PE" sz="2400" u="sng" dirty="0"/>
              <a:t>deben tener la firma y sello del Médico solicitante que lo genere</a:t>
            </a:r>
            <a:r>
              <a:rPr lang="es-PE" sz="2400" u="sng" dirty="0" smtClean="0"/>
              <a:t>.</a:t>
            </a:r>
            <a:endParaRPr lang="es-PE" sz="2400" u="sng" dirty="0"/>
          </a:p>
        </p:txBody>
      </p:sp>
      <p:sp>
        <p:nvSpPr>
          <p:cNvPr id="5" name="4 CuadroTexto"/>
          <p:cNvSpPr txBox="1"/>
          <p:nvPr/>
        </p:nvSpPr>
        <p:spPr>
          <a:xfrm>
            <a:off x="529361" y="4859829"/>
            <a:ext cx="8136904" cy="1200329"/>
          </a:xfrm>
          <a:prstGeom prst="rect">
            <a:avLst/>
          </a:prstGeom>
          <a:noFill/>
        </p:spPr>
        <p:txBody>
          <a:bodyPr wrap="square" rtlCol="0">
            <a:spAutoFit/>
          </a:bodyPr>
          <a:lstStyle/>
          <a:p>
            <a:pPr lvl="1"/>
            <a:r>
              <a:rPr lang="es-PE" sz="2400" dirty="0" smtClean="0"/>
              <a:t>9.5 </a:t>
            </a:r>
            <a:r>
              <a:rPr lang="es-PE" sz="2400" dirty="0"/>
              <a:t>El </a:t>
            </a:r>
            <a:r>
              <a:rPr lang="es-PE" sz="2400" u="sng" dirty="0"/>
              <a:t>Médico solicitante es responsable de la información remitida </a:t>
            </a:r>
            <a:r>
              <a:rPr lang="es-PE" sz="2400" dirty="0"/>
              <a:t>como parte de la solicitud sobre la que se basa la evaluación del CFT.</a:t>
            </a:r>
          </a:p>
        </p:txBody>
      </p:sp>
    </p:spTree>
    <p:extLst>
      <p:ext uri="{BB962C8B-B14F-4D97-AF65-F5344CB8AC3E}">
        <p14:creationId xmlns:p14="http://schemas.microsoft.com/office/powerpoint/2010/main" xmlns="" val="1922436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29088" y="836712"/>
            <a:ext cx="8514912" cy="144016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s-PE" sz="3200" b="1" dirty="0"/>
              <a:t> </a:t>
            </a:r>
            <a:r>
              <a:rPr lang="es-PE" sz="3200" b="1" dirty="0" smtClean="0"/>
              <a:t>10</a:t>
            </a:r>
            <a:r>
              <a:rPr lang="es-PE" sz="3200" b="1" dirty="0"/>
              <a:t>. DISPOSICION </a:t>
            </a:r>
            <a:r>
              <a:rPr lang="es-PE" sz="3200" b="1" dirty="0" smtClean="0"/>
              <a:t>COMPLEMENTARIA TRANSITORIA </a:t>
            </a:r>
            <a:endParaRPr lang="es-PE" sz="3200" b="1" dirty="0"/>
          </a:p>
        </p:txBody>
      </p:sp>
      <p:sp>
        <p:nvSpPr>
          <p:cNvPr id="3" name="2 CuadroTexto"/>
          <p:cNvSpPr txBox="1"/>
          <p:nvPr/>
        </p:nvSpPr>
        <p:spPr>
          <a:xfrm>
            <a:off x="611560" y="2204864"/>
            <a:ext cx="7632848" cy="3785652"/>
          </a:xfrm>
          <a:prstGeom prst="rect">
            <a:avLst/>
          </a:prstGeom>
          <a:noFill/>
        </p:spPr>
        <p:txBody>
          <a:bodyPr wrap="square" rtlCol="0">
            <a:spAutoFit/>
          </a:bodyPr>
          <a:lstStyle/>
          <a:p>
            <a:pPr algn="just"/>
            <a:r>
              <a:rPr lang="es-PE" sz="2400" b="1" dirty="0"/>
              <a:t>Única.-</a:t>
            </a:r>
            <a:r>
              <a:rPr lang="es-PE" sz="2400" dirty="0"/>
              <a:t> Una vez entrada en vigencia la presente Directiva, toda necesidad de productos farmacéuticos que se encuentren en el </a:t>
            </a:r>
            <a:r>
              <a:rPr lang="es-PE" sz="2400" dirty="0" smtClean="0"/>
              <a:t>LMACS debe </a:t>
            </a:r>
            <a:r>
              <a:rPr lang="es-PE" sz="2400" dirty="0"/>
              <a:t>seguir el proceso descrito. En el caso de </a:t>
            </a:r>
            <a:r>
              <a:rPr lang="es-PE" sz="2400" u="sng" dirty="0"/>
              <a:t>pacientes continuadores, se dará un plazo de cuarenta y cinco (45) días hábiles </a:t>
            </a:r>
            <a:r>
              <a:rPr lang="es-PE" sz="2400" dirty="0"/>
              <a:t>desde la entrada en vigencia de la presente Directiva, tiempo en el que ellos pueden seguir recibiendo sus tratamientos sin necesidad de autorización del CFT, hasta que se implementen sus solicitudes de autorización de uso de </a:t>
            </a:r>
            <a:r>
              <a:rPr lang="es-PE" sz="2400" dirty="0" smtClean="0"/>
              <a:t>PF </a:t>
            </a:r>
            <a:r>
              <a:rPr lang="es-PE" sz="2400" dirty="0"/>
              <a:t>del </a:t>
            </a:r>
            <a:r>
              <a:rPr lang="es-PE" sz="2400" dirty="0" smtClean="0"/>
              <a:t>LMACS, </a:t>
            </a:r>
            <a:r>
              <a:rPr lang="es-PE" sz="2400" dirty="0"/>
              <a:t>de acuerdo a lo establecido en la presente Directiva.</a:t>
            </a:r>
          </a:p>
        </p:txBody>
      </p:sp>
    </p:spTree>
    <p:extLst>
      <p:ext uri="{BB962C8B-B14F-4D97-AF65-F5344CB8AC3E}">
        <p14:creationId xmlns:p14="http://schemas.microsoft.com/office/powerpoint/2010/main" xmlns="" val="4122043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6069360" cy="576064"/>
          </a:xfrm>
        </p:spPr>
        <p:txBody>
          <a:bodyPr/>
          <a:lstStyle/>
          <a:p>
            <a:pPr algn="l"/>
            <a:r>
              <a:rPr lang="es-PE" dirty="0" smtClean="0"/>
              <a:t>11. ANEXOS </a:t>
            </a:r>
            <a:endParaRPr lang="es-PE" dirty="0"/>
          </a:p>
        </p:txBody>
      </p:sp>
      <p:sp>
        <p:nvSpPr>
          <p:cNvPr id="3" name="2 CuadroTexto"/>
          <p:cNvSpPr txBox="1"/>
          <p:nvPr/>
        </p:nvSpPr>
        <p:spPr>
          <a:xfrm>
            <a:off x="251520" y="1484784"/>
            <a:ext cx="8496944" cy="4832092"/>
          </a:xfrm>
          <a:prstGeom prst="rect">
            <a:avLst/>
          </a:prstGeom>
          <a:noFill/>
        </p:spPr>
        <p:txBody>
          <a:bodyPr wrap="square" rtlCol="0">
            <a:spAutoFit/>
          </a:bodyPr>
          <a:lstStyle/>
          <a:p>
            <a:r>
              <a:rPr lang="es-PE" sz="2200" b="1" dirty="0"/>
              <a:t>ANEXO N° 1:</a:t>
            </a:r>
            <a:r>
              <a:rPr lang="es-PE" sz="2200" dirty="0"/>
              <a:t> S</a:t>
            </a:r>
            <a:r>
              <a:rPr lang="es-PE" sz="2200" dirty="0" smtClean="0"/>
              <a:t>olicitud de autorización para el uso de productos farmacéuticos del listado de medicamentos de alto costo supervisados.</a:t>
            </a:r>
            <a:endParaRPr lang="es-PE" sz="2200" b="1" dirty="0" smtClean="0"/>
          </a:p>
          <a:p>
            <a:r>
              <a:rPr lang="es-PE" sz="2200" b="1" dirty="0" smtClean="0"/>
              <a:t>ANEXO </a:t>
            </a:r>
            <a:r>
              <a:rPr lang="es-PE" sz="2200" b="1" dirty="0"/>
              <a:t>N° 2:</a:t>
            </a:r>
            <a:r>
              <a:rPr lang="es-PE" sz="2200" dirty="0"/>
              <a:t> </a:t>
            </a:r>
            <a:r>
              <a:rPr lang="es-PE" sz="2200" dirty="0" smtClean="0"/>
              <a:t>Declaración de conflicto de intereses.</a:t>
            </a:r>
            <a:endParaRPr lang="es-PE" sz="2200" b="1" dirty="0" smtClean="0"/>
          </a:p>
          <a:p>
            <a:r>
              <a:rPr lang="es-PE" sz="2200" b="1" dirty="0" smtClean="0"/>
              <a:t>ANEXO </a:t>
            </a:r>
            <a:r>
              <a:rPr lang="es-PE" sz="2200" b="1" dirty="0"/>
              <a:t>N° 3: </a:t>
            </a:r>
            <a:r>
              <a:rPr lang="es-PE" sz="2200" dirty="0" smtClean="0"/>
              <a:t>Informe del comité </a:t>
            </a:r>
            <a:r>
              <a:rPr lang="es-PE" sz="2200" dirty="0" err="1" smtClean="0"/>
              <a:t>farmacoterapéutico</a:t>
            </a:r>
            <a:r>
              <a:rPr lang="es-PE" sz="2200" dirty="0" smtClean="0"/>
              <a:t> de solicitud de uso de un producto farmacéutico del listado de medicamentos de alto costo supervisados.</a:t>
            </a:r>
            <a:endParaRPr lang="es-PE" sz="2200" b="1" dirty="0" smtClean="0"/>
          </a:p>
          <a:p>
            <a:r>
              <a:rPr lang="es-PE" sz="2200" b="1" dirty="0" smtClean="0"/>
              <a:t>ANEXO </a:t>
            </a:r>
            <a:r>
              <a:rPr lang="es-PE" sz="2200" b="1" dirty="0"/>
              <a:t>N° 4:</a:t>
            </a:r>
            <a:r>
              <a:rPr lang="es-PE" sz="2200" dirty="0"/>
              <a:t> </a:t>
            </a:r>
            <a:r>
              <a:rPr lang="es-PE" sz="2200" dirty="0" smtClean="0"/>
              <a:t>Informe de resultados clínicos del paciente que recibe un producto farmacéutico que se encuentra dentro del listado medicamentos de alto costo supervisados.</a:t>
            </a:r>
            <a:endParaRPr lang="es-PE" sz="2200" b="1" dirty="0" smtClean="0"/>
          </a:p>
          <a:p>
            <a:r>
              <a:rPr lang="es-PE" sz="2200" b="1" dirty="0" smtClean="0"/>
              <a:t>ANEXO </a:t>
            </a:r>
            <a:r>
              <a:rPr lang="es-PE" sz="2200" b="1" dirty="0"/>
              <a:t>N° 5:</a:t>
            </a:r>
            <a:r>
              <a:rPr lang="es-PE" sz="2200" dirty="0"/>
              <a:t> </a:t>
            </a:r>
            <a:r>
              <a:rPr lang="es-PE" sz="2200" dirty="0" smtClean="0"/>
              <a:t>Reporte mensual de autorizaciones emitidas por el comité </a:t>
            </a:r>
            <a:r>
              <a:rPr lang="es-PE" sz="2200" dirty="0" err="1" smtClean="0"/>
              <a:t>farmacoterapeutico</a:t>
            </a:r>
            <a:r>
              <a:rPr lang="es-PE" sz="2200" dirty="0" smtClean="0"/>
              <a:t>.</a:t>
            </a:r>
            <a:endParaRPr lang="es-PE" sz="2200" b="1" dirty="0" smtClean="0"/>
          </a:p>
          <a:p>
            <a:r>
              <a:rPr lang="es-PE" sz="2200" b="1" dirty="0" smtClean="0"/>
              <a:t>ANEXO </a:t>
            </a:r>
            <a:r>
              <a:rPr lang="es-PE" sz="2200" b="1" dirty="0"/>
              <a:t>N°6</a:t>
            </a:r>
            <a:r>
              <a:rPr lang="es-PE" sz="2200" dirty="0"/>
              <a:t>: </a:t>
            </a:r>
            <a:r>
              <a:rPr lang="es-PE" sz="2200" dirty="0" smtClean="0"/>
              <a:t>Listado de medicamentos de alto costo supervisados.</a:t>
            </a:r>
            <a:endParaRPr lang="es-PE" sz="2200" b="1" dirty="0" smtClean="0"/>
          </a:p>
          <a:p>
            <a:r>
              <a:rPr lang="es-PE" sz="2200" b="1" dirty="0" smtClean="0"/>
              <a:t>ANEXO </a:t>
            </a:r>
            <a:r>
              <a:rPr lang="es-PE" sz="2200" b="1" dirty="0"/>
              <a:t>N° 7</a:t>
            </a:r>
            <a:r>
              <a:rPr lang="es-PE" sz="2200" dirty="0"/>
              <a:t>: </a:t>
            </a:r>
            <a:r>
              <a:rPr lang="es-PE" sz="2200" dirty="0" smtClean="0"/>
              <a:t>Calculo de medicamentos de alto costo supervisados.</a:t>
            </a:r>
            <a:endParaRPr lang="es-PE" sz="2200" b="1" dirty="0" smtClean="0"/>
          </a:p>
          <a:p>
            <a:endParaRPr lang="es-PE" sz="2200" dirty="0"/>
          </a:p>
        </p:txBody>
      </p:sp>
      <p:sp>
        <p:nvSpPr>
          <p:cNvPr id="6" name="5 Llamada rectangular redondeada"/>
          <p:cNvSpPr/>
          <p:nvPr/>
        </p:nvSpPr>
        <p:spPr>
          <a:xfrm>
            <a:off x="5940152" y="2996952"/>
            <a:ext cx="2520280" cy="1728192"/>
          </a:xfrm>
          <a:prstGeom prst="wedgeRoundRectCallout">
            <a:avLst>
              <a:gd name="adj1" fmla="val -74630"/>
              <a:gd name="adj2" fmla="val 83025"/>
              <a:gd name="adj3" fmla="val 1666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No se requiere formatos de recetas medicas especiales para los productos </a:t>
            </a:r>
            <a:r>
              <a:rPr lang="es-PE" dirty="0" smtClean="0">
                <a:solidFill>
                  <a:schemeClr val="tx1"/>
                </a:solidFill>
              </a:rPr>
              <a:t>listados.</a:t>
            </a:r>
            <a:endParaRPr lang="es-PE" dirty="0">
              <a:solidFill>
                <a:schemeClr val="tx1"/>
              </a:solidFill>
            </a:endParaRPr>
          </a:p>
        </p:txBody>
      </p:sp>
    </p:spTree>
    <p:extLst>
      <p:ext uri="{BB962C8B-B14F-4D97-AF65-F5344CB8AC3E}">
        <p14:creationId xmlns:p14="http://schemas.microsoft.com/office/powerpoint/2010/main" xmlns="" val="2766498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8229600" cy="1143000"/>
          </a:xfrm>
        </p:spPr>
        <p:txBody>
          <a:bodyPr/>
          <a:lstStyle/>
          <a:p>
            <a:r>
              <a:rPr lang="es-PE" b="1" dirty="0" smtClean="0"/>
              <a:t>Listado de Medicamentos de Alto Costo Supervisados</a:t>
            </a:r>
            <a:endParaRPr lang="es-PE" b="1" dirty="0"/>
          </a:p>
        </p:txBody>
      </p:sp>
      <p:pic>
        <p:nvPicPr>
          <p:cNvPr id="204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1340768"/>
            <a:ext cx="6408712" cy="5318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Llamada rectangular redondeada"/>
          <p:cNvSpPr/>
          <p:nvPr/>
        </p:nvSpPr>
        <p:spPr>
          <a:xfrm>
            <a:off x="5940152" y="2996952"/>
            <a:ext cx="2520280" cy="1728192"/>
          </a:xfrm>
          <a:prstGeom prst="wedgeRoundRectCallout">
            <a:avLst>
              <a:gd name="adj1" fmla="val -74630"/>
              <a:gd name="adj2" fmla="val 83025"/>
              <a:gd name="adj3" fmla="val 1666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El listado de Medicamentos Especiales que Requieren Supervisión ha quedado derogado.</a:t>
            </a:r>
            <a:endParaRPr lang="es-PE" dirty="0">
              <a:solidFill>
                <a:schemeClr val="tx1"/>
              </a:solidFill>
            </a:endParaRPr>
          </a:p>
        </p:txBody>
      </p:sp>
    </p:spTree>
    <p:extLst>
      <p:ext uri="{BB962C8B-B14F-4D97-AF65-F5344CB8AC3E}">
        <p14:creationId xmlns:p14="http://schemas.microsoft.com/office/powerpoint/2010/main" xmlns="" val="3339195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878" t="25244" r="31597" b="24129"/>
          <a:stretch/>
        </p:blipFill>
        <p:spPr bwMode="auto">
          <a:xfrm>
            <a:off x="899592" y="2348880"/>
            <a:ext cx="6984776" cy="32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1 Título"/>
          <p:cNvSpPr txBox="1">
            <a:spLocks/>
          </p:cNvSpPr>
          <p:nvPr/>
        </p:nvSpPr>
        <p:spPr>
          <a:xfrm>
            <a:off x="629088" y="836712"/>
            <a:ext cx="8514912" cy="144016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es-PE" sz="3200" b="1" dirty="0" smtClean="0"/>
              <a:t>RESOLUCIÓN IETSI-08-IETSI-ESSALUD-2017</a:t>
            </a:r>
            <a:endParaRPr lang="es-PE" sz="3200" b="1" dirty="0"/>
          </a:p>
        </p:txBody>
      </p:sp>
    </p:spTree>
    <p:extLst>
      <p:ext uri="{BB962C8B-B14F-4D97-AF65-F5344CB8AC3E}">
        <p14:creationId xmlns:p14="http://schemas.microsoft.com/office/powerpoint/2010/main" xmlns="" val="37607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482" t="20016" r="31931" b="8195"/>
          <a:stretch/>
        </p:blipFill>
        <p:spPr bwMode="auto">
          <a:xfrm>
            <a:off x="395536" y="548680"/>
            <a:ext cx="8166538" cy="588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a:xfrm>
            <a:off x="3681296" y="4977172"/>
            <a:ext cx="1440160"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
        <p:nvSpPr>
          <p:cNvPr id="5" name="4 Rectángulo"/>
          <p:cNvSpPr/>
          <p:nvPr/>
        </p:nvSpPr>
        <p:spPr>
          <a:xfrm>
            <a:off x="4478805" y="2420888"/>
            <a:ext cx="1440160"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xmlns="" val="390739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645532" y="610937"/>
            <a:ext cx="4248472" cy="1143000"/>
          </a:xfrm>
        </p:spPr>
        <p:txBody>
          <a:bodyPr/>
          <a:lstStyle/>
          <a:p>
            <a:r>
              <a:rPr lang="es-PE" sz="5400" b="1" dirty="0" smtClean="0"/>
              <a:t>¿Preguntas?</a:t>
            </a:r>
            <a:endParaRPr lang="es-PE" sz="5400" b="1" dirty="0"/>
          </a:p>
        </p:txBody>
      </p:sp>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91680" y="1772816"/>
            <a:ext cx="6156176" cy="4104117"/>
          </a:xfrm>
          <a:prstGeom prst="rect">
            <a:avLst/>
          </a:prstGeom>
        </p:spPr>
      </p:pic>
    </p:spTree>
    <p:extLst>
      <p:ext uri="{BB962C8B-B14F-4D97-AF65-F5344CB8AC3E}">
        <p14:creationId xmlns:p14="http://schemas.microsoft.com/office/powerpoint/2010/main" xmlns="" val="2511246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328592"/>
          </a:xfrm>
        </p:spPr>
        <p:txBody>
          <a:bodyPr/>
          <a:lstStyle/>
          <a:p>
            <a:pPr lvl="0" algn="l"/>
            <a:r>
              <a:rPr lang="es-PE" sz="3200" b="1" dirty="0" smtClean="0"/>
              <a:t>1. OBJETIVO</a:t>
            </a:r>
            <a:r>
              <a:rPr lang="es-PE" sz="4800" dirty="0" smtClean="0"/>
              <a:t/>
            </a:r>
            <a:br>
              <a:rPr lang="es-PE" sz="4800" dirty="0" smtClean="0"/>
            </a:br>
            <a:r>
              <a:rPr lang="es-PE" sz="2400" dirty="0" smtClean="0"/>
              <a:t>Establecer </a:t>
            </a:r>
            <a:r>
              <a:rPr lang="es-PE" sz="2400" dirty="0"/>
              <a:t>el Listado de Medicamentos de Alto Costo Supervisados, así como las condiciones requeridas para la autorización y uso de los productos farmacéuticos contenidos en dicho </a:t>
            </a:r>
            <a:r>
              <a:rPr lang="es-PE" sz="2400" dirty="0" smtClean="0"/>
              <a:t>listado.</a:t>
            </a:r>
            <a:br>
              <a:rPr lang="es-PE" sz="2400" dirty="0" smtClean="0"/>
            </a:br>
            <a:r>
              <a:rPr lang="es-PE" sz="2400" dirty="0" smtClean="0"/>
              <a:t/>
            </a:r>
            <a:br>
              <a:rPr lang="es-PE" sz="2400" dirty="0" smtClean="0"/>
            </a:br>
            <a:r>
              <a:rPr lang="es-PE" sz="3200" b="1" dirty="0"/>
              <a:t>2. </a:t>
            </a:r>
            <a:r>
              <a:rPr lang="es-PE" sz="3200" b="1" dirty="0" smtClean="0"/>
              <a:t>FINALIDAD</a:t>
            </a:r>
            <a:r>
              <a:rPr lang="es-PE" sz="4800" b="1" dirty="0"/>
              <a:t/>
            </a:r>
            <a:br>
              <a:rPr lang="es-PE" sz="4800" b="1" dirty="0"/>
            </a:br>
            <a:r>
              <a:rPr lang="es-PE" sz="2400" dirty="0"/>
              <a:t>Fortalecer el acceso a los productos farmacéuticos contemplados en el Listado de Medicamentos de Alto Costo Supervisados para los asegurados de EsSalud y sus derechohabientes, bajo criterios de eficacia, seguridad y racionabilidad económica.</a:t>
            </a:r>
            <a:r>
              <a:rPr lang="es-PE" sz="4800" dirty="0"/>
              <a:t/>
            </a:r>
            <a:br>
              <a:rPr lang="es-PE" sz="4800" dirty="0"/>
            </a:br>
            <a:endParaRPr lang="es-PE" dirty="0"/>
          </a:p>
        </p:txBody>
      </p:sp>
    </p:spTree>
    <p:extLst>
      <p:ext uri="{BB962C8B-B14F-4D97-AF65-F5344CB8AC3E}">
        <p14:creationId xmlns:p14="http://schemas.microsoft.com/office/powerpoint/2010/main" xmlns="" val="158532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3178620"/>
          </a:xfrm>
        </p:spPr>
        <p:txBody>
          <a:bodyPr/>
          <a:lstStyle/>
          <a:p>
            <a:pPr lvl="0" algn="l"/>
            <a:r>
              <a:rPr lang="es-PE" sz="3200" b="1" dirty="0" smtClean="0"/>
              <a:t>4. ÁMBITO </a:t>
            </a:r>
            <a:r>
              <a:rPr lang="es-PE" sz="3200" b="1" dirty="0"/>
              <a:t>DE APLICACIÓN</a:t>
            </a:r>
            <a:r>
              <a:rPr lang="es-PE" sz="2400" b="1" dirty="0"/>
              <a:t/>
            </a:r>
            <a:br>
              <a:rPr lang="es-PE" sz="2400" b="1" dirty="0"/>
            </a:br>
            <a:r>
              <a:rPr lang="es-PE" sz="2400" b="1" dirty="0" smtClean="0"/>
              <a:t>	</a:t>
            </a:r>
            <a:r>
              <a:rPr lang="es-PE" sz="2400" dirty="0" smtClean="0"/>
              <a:t>- Órganos desconcentrados, </a:t>
            </a:r>
            <a:br>
              <a:rPr lang="es-PE" sz="2400" dirty="0" smtClean="0"/>
            </a:br>
            <a:r>
              <a:rPr lang="es-PE" sz="2400" dirty="0" smtClean="0"/>
              <a:t>	- órganos prestadores nacionales y </a:t>
            </a:r>
            <a:br>
              <a:rPr lang="es-PE" sz="2400" dirty="0" smtClean="0"/>
            </a:br>
            <a:r>
              <a:rPr lang="es-PE" sz="2400" dirty="0" smtClean="0"/>
              <a:t>	- establecimientos de salud del Seguro Social de Salud a 	nivel nacional.</a:t>
            </a:r>
            <a:br>
              <a:rPr lang="es-PE" sz="2400" dirty="0" smtClean="0"/>
            </a:br>
            <a:r>
              <a:rPr lang="es-PE" sz="3200" b="1" dirty="0" smtClean="0"/>
              <a:t>5</a:t>
            </a:r>
            <a:r>
              <a:rPr lang="es-PE" sz="3200" b="1" dirty="0"/>
              <a:t>. </a:t>
            </a:r>
            <a:r>
              <a:rPr lang="es-PE" sz="3200" b="1" dirty="0" smtClean="0"/>
              <a:t>RESPONSABILIDAD</a:t>
            </a:r>
            <a:r>
              <a:rPr lang="es-PE" sz="2400" b="1" dirty="0"/>
              <a:t>	</a:t>
            </a:r>
            <a:endParaRPr lang="es-PE" sz="2400" dirty="0"/>
          </a:p>
        </p:txBody>
      </p:sp>
      <p:graphicFrame>
        <p:nvGraphicFramePr>
          <p:cNvPr id="3" name="2 Tabla"/>
          <p:cNvGraphicFramePr>
            <a:graphicFrameLocks noGrp="1"/>
          </p:cNvGraphicFramePr>
          <p:nvPr>
            <p:extLst>
              <p:ext uri="{D42A27DB-BD31-4B8C-83A1-F6EECF244321}">
                <p14:modId xmlns:p14="http://schemas.microsoft.com/office/powerpoint/2010/main" xmlns="" val="196414083"/>
              </p:ext>
            </p:extLst>
          </p:nvPr>
        </p:nvGraphicFramePr>
        <p:xfrm>
          <a:off x="827584" y="3573016"/>
          <a:ext cx="7992888" cy="2712720"/>
        </p:xfrm>
        <a:graphic>
          <a:graphicData uri="http://schemas.openxmlformats.org/drawingml/2006/table">
            <a:tbl>
              <a:tblPr firstRow="1" bandRow="1">
                <a:tableStyleId>{5C22544A-7EE6-4342-B048-85BDC9FD1C3A}</a:tableStyleId>
              </a:tblPr>
              <a:tblGrid>
                <a:gridCol w="3996444"/>
                <a:gridCol w="3996444"/>
              </a:tblGrid>
              <a:tr h="392440">
                <a:tc>
                  <a:txBody>
                    <a:bodyPr/>
                    <a:lstStyle/>
                    <a:p>
                      <a:r>
                        <a:rPr lang="es-PE" sz="2000" dirty="0" smtClean="0"/>
                        <a:t>Órgano</a:t>
                      </a:r>
                      <a:r>
                        <a:rPr lang="es-PE" sz="2000" baseline="0" dirty="0" smtClean="0"/>
                        <a:t> Responsable</a:t>
                      </a:r>
                      <a:endParaRPr lang="es-PE" sz="2000" dirty="0"/>
                    </a:p>
                  </a:txBody>
                  <a:tcPr/>
                </a:tc>
                <a:tc>
                  <a:txBody>
                    <a:bodyPr/>
                    <a:lstStyle/>
                    <a:p>
                      <a:r>
                        <a:rPr lang="es-PE" sz="2000" dirty="0" smtClean="0"/>
                        <a:t>Actividades</a:t>
                      </a:r>
                      <a:endParaRPr lang="es-PE" sz="2000" dirty="0"/>
                    </a:p>
                  </a:txBody>
                  <a:tcPr/>
                </a:tc>
              </a:tr>
              <a:tr h="370840">
                <a:tc>
                  <a:txBody>
                    <a:bodyPr/>
                    <a:lstStyle/>
                    <a:p>
                      <a:r>
                        <a:rPr lang="es-PE" sz="2000" dirty="0" smtClean="0"/>
                        <a:t>Gerentes/Directores de los órganos desconcentrados, órganos prestadores nacionales y establecimientos de salud </a:t>
                      </a:r>
                      <a:endParaRPr lang="es-PE" sz="2000" dirty="0"/>
                    </a:p>
                  </a:txBody>
                  <a:tcPr/>
                </a:tc>
                <a:tc>
                  <a:txBody>
                    <a:bodyPr/>
                    <a:lstStyle/>
                    <a:p>
                      <a:r>
                        <a:rPr lang="es-PE" sz="2000" dirty="0" smtClean="0"/>
                        <a:t>Difusión, implementación y cumplimiento de la presente Directiva.</a:t>
                      </a:r>
                      <a:endParaRPr lang="es-PE" sz="2000" dirty="0"/>
                    </a:p>
                  </a:txBody>
                  <a:tcPr/>
                </a:tc>
              </a:tr>
              <a:tr h="370840">
                <a:tc>
                  <a:txBody>
                    <a:bodyPr/>
                    <a:lstStyle/>
                    <a:p>
                      <a:r>
                        <a:rPr lang="es-PE" sz="2000" dirty="0" smtClean="0"/>
                        <a:t>Instituto de Evaluación de Tecnologías en Salud e Investigación (IETSI</a:t>
                      </a:r>
                      <a:endParaRPr lang="es-PE" sz="2000" dirty="0"/>
                    </a:p>
                  </a:txBody>
                  <a:tcPr/>
                </a:tc>
                <a:tc>
                  <a:txBody>
                    <a:bodyPr/>
                    <a:lstStyle/>
                    <a:p>
                      <a:r>
                        <a:rPr lang="es-PE" sz="2000" dirty="0" smtClean="0"/>
                        <a:t>Supervisión y control de la presente Directiva, en el marco de sus funciones</a:t>
                      </a:r>
                      <a:endParaRPr lang="es-PE" sz="2000" dirty="0"/>
                    </a:p>
                  </a:txBody>
                  <a:tcPr/>
                </a:tc>
              </a:tr>
            </a:tbl>
          </a:graphicData>
        </a:graphic>
      </p:graphicFrame>
    </p:spTree>
    <p:extLst>
      <p:ext uri="{BB962C8B-B14F-4D97-AF65-F5344CB8AC3E}">
        <p14:creationId xmlns:p14="http://schemas.microsoft.com/office/powerpoint/2010/main" xmlns="" val="23127771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950777"/>
            <a:ext cx="8229600" cy="720080"/>
          </a:xfrm>
        </p:spPr>
        <p:txBody>
          <a:bodyPr/>
          <a:lstStyle/>
          <a:p>
            <a:pPr lvl="1" algn="l"/>
            <a:r>
              <a:rPr lang="es-PE" sz="3200" b="1" kern="1200" dirty="0" smtClean="0">
                <a:latin typeface="+mj-lt"/>
                <a:cs typeface="+mj-cs"/>
              </a:rPr>
              <a:t>6. CONCEPTOS </a:t>
            </a:r>
            <a:r>
              <a:rPr lang="es-PE" sz="3200" b="1" kern="1200" dirty="0">
                <a:latin typeface="+mj-lt"/>
                <a:cs typeface="+mj-cs"/>
              </a:rPr>
              <a:t>DE </a:t>
            </a:r>
            <a:r>
              <a:rPr lang="es-PE" sz="3200" b="1" kern="1200" dirty="0" smtClean="0">
                <a:latin typeface="+mj-lt"/>
                <a:cs typeface="+mj-cs"/>
              </a:rPr>
              <a:t>REFERENCIA</a:t>
            </a:r>
            <a:endParaRPr lang="es-PE" sz="2400" b="1" dirty="0"/>
          </a:p>
        </p:txBody>
      </p:sp>
      <p:graphicFrame>
        <p:nvGraphicFramePr>
          <p:cNvPr id="5" name="4 Diagrama"/>
          <p:cNvGraphicFramePr/>
          <p:nvPr>
            <p:extLst>
              <p:ext uri="{D42A27DB-BD31-4B8C-83A1-F6EECF244321}">
                <p14:modId xmlns:p14="http://schemas.microsoft.com/office/powerpoint/2010/main" xmlns="" val="884100890"/>
              </p:ext>
            </p:extLst>
          </p:nvPr>
        </p:nvGraphicFramePr>
        <p:xfrm>
          <a:off x="1168709" y="2492896"/>
          <a:ext cx="640203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Llamada rectangular redondeada"/>
          <p:cNvSpPr/>
          <p:nvPr/>
        </p:nvSpPr>
        <p:spPr>
          <a:xfrm>
            <a:off x="71500" y="1985066"/>
            <a:ext cx="1764196" cy="1368152"/>
          </a:xfrm>
          <a:prstGeom prst="wedgeRoundRectCallout">
            <a:avLst>
              <a:gd name="adj1" fmla="val 77283"/>
              <a:gd name="adj2" fmla="val 1871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PE" dirty="0"/>
              <a:t>Instancia </a:t>
            </a:r>
            <a:r>
              <a:rPr lang="es-PE" dirty="0" smtClean="0"/>
              <a:t>técnica, promueve el uso racional de PF.</a:t>
            </a:r>
            <a:endParaRPr lang="es-PE" dirty="0"/>
          </a:p>
        </p:txBody>
      </p:sp>
      <p:sp>
        <p:nvSpPr>
          <p:cNvPr id="7" name="6 Llamada rectangular redondeada"/>
          <p:cNvSpPr/>
          <p:nvPr/>
        </p:nvSpPr>
        <p:spPr>
          <a:xfrm>
            <a:off x="6634639" y="986781"/>
            <a:ext cx="1872208" cy="1368152"/>
          </a:xfrm>
          <a:prstGeom prst="wedgeRoundRectCallout">
            <a:avLst>
              <a:gd name="adj1" fmla="val -67989"/>
              <a:gd name="adj2" fmla="val 8236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PF cuyo tratamiento mensual ≥40% del ingreso del hogar. </a:t>
            </a:r>
          </a:p>
        </p:txBody>
      </p:sp>
      <p:sp>
        <p:nvSpPr>
          <p:cNvPr id="8" name="7 Llamada rectangular redondeada"/>
          <p:cNvSpPr/>
          <p:nvPr/>
        </p:nvSpPr>
        <p:spPr>
          <a:xfrm>
            <a:off x="71500" y="3563486"/>
            <a:ext cx="1872208" cy="1368152"/>
          </a:xfrm>
          <a:prstGeom prst="wedgeRoundRectCallout">
            <a:avLst>
              <a:gd name="adj1" fmla="val 66744"/>
              <a:gd name="adj2" fmla="val 1552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PF del PFE; es de alto gasto en EsSalud y a la vez de alto </a:t>
            </a:r>
            <a:r>
              <a:rPr lang="es-PE" dirty="0" smtClean="0"/>
              <a:t>costo.</a:t>
            </a:r>
            <a:endParaRPr lang="es-PE" dirty="0"/>
          </a:p>
        </p:txBody>
      </p:sp>
      <p:sp>
        <p:nvSpPr>
          <p:cNvPr id="9" name="8 Llamada rectangular redondeada"/>
          <p:cNvSpPr/>
          <p:nvPr/>
        </p:nvSpPr>
        <p:spPr>
          <a:xfrm>
            <a:off x="6696236" y="2738363"/>
            <a:ext cx="2160240" cy="1656184"/>
          </a:xfrm>
          <a:prstGeom prst="wedgeRoundRectCallout">
            <a:avLst>
              <a:gd name="adj1" fmla="val -63162"/>
              <a:gd name="adj2" fmla="val 720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PE" dirty="0"/>
              <a:t>PF del PFE,  que forma parte del 20% de PF que, en conjunto, generan el 80% del gasto anual. </a:t>
            </a:r>
          </a:p>
        </p:txBody>
      </p:sp>
      <p:sp>
        <p:nvSpPr>
          <p:cNvPr id="10" name="9 Llamada rectangular redondeada"/>
          <p:cNvSpPr/>
          <p:nvPr/>
        </p:nvSpPr>
        <p:spPr>
          <a:xfrm>
            <a:off x="71500" y="5049179"/>
            <a:ext cx="1944216" cy="1656184"/>
          </a:xfrm>
          <a:prstGeom prst="wedgeRoundRectCallout">
            <a:avLst>
              <a:gd name="adj1" fmla="val 78096"/>
              <a:gd name="adj2" fmla="val 157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PE" dirty="0" err="1"/>
              <a:t>Med</a:t>
            </a:r>
            <a:r>
              <a:rPr lang="es-PE" dirty="0"/>
              <a:t>. especialista que inició el procedimiento de solicitud y cuenta con RNE.</a:t>
            </a:r>
          </a:p>
        </p:txBody>
      </p:sp>
      <p:sp>
        <p:nvSpPr>
          <p:cNvPr id="11" name="10 Llamada rectangular redondeada"/>
          <p:cNvSpPr/>
          <p:nvPr/>
        </p:nvSpPr>
        <p:spPr>
          <a:xfrm>
            <a:off x="6598932" y="4758580"/>
            <a:ext cx="2520280" cy="1949091"/>
          </a:xfrm>
          <a:prstGeom prst="wedgeRoundRectCallout">
            <a:avLst>
              <a:gd name="adj1" fmla="val -58366"/>
              <a:gd name="adj2" fmla="val 117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PE" dirty="0"/>
              <a:t>Paciente con autorización del CFT, cuyo tratamiento </a:t>
            </a:r>
            <a:r>
              <a:rPr lang="es-PE" dirty="0" smtClean="0"/>
              <a:t> </a:t>
            </a:r>
            <a:r>
              <a:rPr lang="es-PE" dirty="0"/>
              <a:t>ha sido </a:t>
            </a:r>
            <a:r>
              <a:rPr lang="es-PE" dirty="0" smtClean="0"/>
              <a:t>ininterrumpido </a:t>
            </a:r>
            <a:r>
              <a:rPr lang="es-PE" dirty="0"/>
              <a:t>y debe continuar según opinión médica documentada.</a:t>
            </a:r>
          </a:p>
        </p:txBody>
      </p:sp>
    </p:spTree>
    <p:extLst>
      <p:ext uri="{BB962C8B-B14F-4D97-AF65-F5344CB8AC3E}">
        <p14:creationId xmlns:p14="http://schemas.microsoft.com/office/powerpoint/2010/main" xmlns="" val="2055075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980728"/>
            <a:ext cx="6069360" cy="576064"/>
          </a:xfrm>
        </p:spPr>
        <p:txBody>
          <a:bodyPr>
            <a:normAutofit fontScale="90000"/>
          </a:bodyPr>
          <a:lstStyle/>
          <a:p>
            <a:pPr lvl="0" algn="l"/>
            <a:r>
              <a:rPr lang="es-PE" sz="3200" b="1" dirty="0" smtClean="0"/>
              <a:t>7. DISPOSICIONES </a:t>
            </a:r>
            <a:r>
              <a:rPr lang="es-PE" sz="3200" b="1" dirty="0"/>
              <a:t>GENERALES</a:t>
            </a:r>
          </a:p>
        </p:txBody>
      </p:sp>
      <p:sp>
        <p:nvSpPr>
          <p:cNvPr id="3" name="2 CuadroTexto"/>
          <p:cNvSpPr txBox="1"/>
          <p:nvPr/>
        </p:nvSpPr>
        <p:spPr>
          <a:xfrm>
            <a:off x="323528" y="1772816"/>
            <a:ext cx="8640960" cy="4524315"/>
          </a:xfrm>
          <a:prstGeom prst="rect">
            <a:avLst/>
          </a:prstGeom>
          <a:noFill/>
        </p:spPr>
        <p:txBody>
          <a:bodyPr wrap="square" rtlCol="0">
            <a:spAutoFit/>
          </a:bodyPr>
          <a:lstStyle/>
          <a:p>
            <a:pPr lvl="1" algn="just"/>
            <a:r>
              <a:rPr lang="es-PE" sz="2400" dirty="0" smtClean="0"/>
              <a:t>7.1  Un PF que </a:t>
            </a:r>
            <a:r>
              <a:rPr lang="es-PE" sz="2400" dirty="0"/>
              <a:t>se encuentra dentro del Listado de Medicamentos de Alto Costo </a:t>
            </a:r>
            <a:r>
              <a:rPr lang="es-PE" sz="2400" dirty="0" smtClean="0"/>
              <a:t>Supervisados (LMACS) </a:t>
            </a:r>
            <a:r>
              <a:rPr lang="es-PE" sz="2400" dirty="0"/>
              <a:t>puede ser utilizado por todos los establecimientos de </a:t>
            </a:r>
            <a:r>
              <a:rPr lang="es-PE" sz="2400" dirty="0" smtClean="0"/>
              <a:t>salud, </a:t>
            </a:r>
            <a:r>
              <a:rPr lang="es-PE" sz="2400" dirty="0"/>
              <a:t>de acuerdo a su nivel de complejidad y capacidad resolutiva. </a:t>
            </a:r>
            <a:endParaRPr lang="es-PE" sz="2400" dirty="0" smtClean="0"/>
          </a:p>
          <a:p>
            <a:pPr lvl="1" algn="just"/>
            <a:r>
              <a:rPr lang="es-PE" sz="2400" dirty="0" smtClean="0"/>
              <a:t>Los CFT encargados </a:t>
            </a:r>
            <a:r>
              <a:rPr lang="es-PE" sz="2400" dirty="0"/>
              <a:t>de </a:t>
            </a:r>
            <a:r>
              <a:rPr lang="es-PE" sz="2400" dirty="0" smtClean="0"/>
              <a:t>autorizar:</a:t>
            </a:r>
            <a:endParaRPr lang="es-PE" sz="2400" dirty="0"/>
          </a:p>
          <a:p>
            <a:r>
              <a:rPr lang="es-PE" sz="2400" dirty="0"/>
              <a:t> </a:t>
            </a:r>
          </a:p>
          <a:p>
            <a:pPr marL="800100" lvl="1" indent="-342900">
              <a:buFont typeface="Arial" pitchFamily="34" charset="0"/>
              <a:buChar char="•"/>
            </a:pPr>
            <a:r>
              <a:rPr lang="es-PE" sz="2400" u="sng" dirty="0"/>
              <a:t>Redes desconcentradas: </a:t>
            </a:r>
            <a:r>
              <a:rPr lang="es-PE" sz="2400" b="1" dirty="0"/>
              <a:t>Establecimientos de salud de mayor nivel de atención</a:t>
            </a:r>
            <a:r>
              <a:rPr lang="es-PE" sz="2400" dirty="0"/>
              <a:t>, capacidad resolutiva y complejidad dentro de su ámbito de competencia.</a:t>
            </a:r>
          </a:p>
          <a:p>
            <a:pPr marL="800100" lvl="1" indent="-342900">
              <a:buFont typeface="Arial" pitchFamily="34" charset="0"/>
              <a:buChar char="•"/>
            </a:pPr>
            <a:r>
              <a:rPr lang="es-PE" sz="2400" u="sng" dirty="0"/>
              <a:t>Órgano prestador nacional: </a:t>
            </a:r>
            <a:r>
              <a:rPr lang="es-PE" sz="2400" dirty="0"/>
              <a:t>Hospitales Nacionales, Instituto Nacional Cardiovascular y Centro Nacional de Salud Renal.</a:t>
            </a:r>
          </a:p>
          <a:p>
            <a:endParaRPr lang="es-PE" sz="2400" dirty="0"/>
          </a:p>
        </p:txBody>
      </p:sp>
    </p:spTree>
    <p:extLst>
      <p:ext uri="{BB962C8B-B14F-4D97-AF65-F5344CB8AC3E}">
        <p14:creationId xmlns:p14="http://schemas.microsoft.com/office/powerpoint/2010/main" xmlns="" val="1898956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3568" y="980728"/>
            <a:ext cx="6069360" cy="576064"/>
          </a:xfrm>
        </p:spPr>
        <p:txBody>
          <a:bodyPr>
            <a:normAutofit fontScale="90000"/>
          </a:bodyPr>
          <a:lstStyle/>
          <a:p>
            <a:pPr algn="l"/>
            <a:r>
              <a:rPr lang="es-PE" sz="3200" b="1" dirty="0"/>
              <a:t>7. DISPOSICIONES GENERALES</a:t>
            </a:r>
            <a:endParaRPr lang="es-PE" sz="3200" dirty="0"/>
          </a:p>
        </p:txBody>
      </p:sp>
      <p:sp>
        <p:nvSpPr>
          <p:cNvPr id="3" name="2 CuadroTexto"/>
          <p:cNvSpPr txBox="1"/>
          <p:nvPr/>
        </p:nvSpPr>
        <p:spPr>
          <a:xfrm>
            <a:off x="197557" y="1681870"/>
            <a:ext cx="8640960" cy="2616101"/>
          </a:xfrm>
          <a:prstGeom prst="rect">
            <a:avLst/>
          </a:prstGeom>
          <a:noFill/>
        </p:spPr>
        <p:txBody>
          <a:bodyPr wrap="square" rtlCol="0">
            <a:spAutoFit/>
          </a:bodyPr>
          <a:lstStyle/>
          <a:p>
            <a:pPr lvl="1" algn="just"/>
            <a:r>
              <a:rPr lang="es-PE" sz="2400" dirty="0" smtClean="0"/>
              <a:t>7.2 La </a:t>
            </a:r>
            <a:r>
              <a:rPr lang="es-PE" sz="2400" dirty="0"/>
              <a:t>presente Directiva no </a:t>
            </a:r>
            <a:r>
              <a:rPr lang="es-PE" sz="2400" dirty="0" smtClean="0"/>
              <a:t>contempla:</a:t>
            </a:r>
          </a:p>
          <a:p>
            <a:pPr marL="800100" lvl="1" indent="-342900" algn="just">
              <a:buFontTx/>
              <a:buChar char="-"/>
            </a:pPr>
            <a:r>
              <a:rPr lang="es-PE" sz="2400" dirty="0" smtClean="0"/>
              <a:t>PF </a:t>
            </a:r>
            <a:r>
              <a:rPr lang="es-PE" sz="2400" dirty="0"/>
              <a:t>del grupo </a:t>
            </a:r>
            <a:r>
              <a:rPr lang="es-PE" sz="2400" dirty="0" err="1" smtClean="0"/>
              <a:t>antiinfecciosos</a:t>
            </a:r>
            <a:r>
              <a:rPr lang="es-PE" sz="2400" dirty="0"/>
              <a:t> </a:t>
            </a:r>
            <a:r>
              <a:rPr lang="es-PE" sz="2400" dirty="0" smtClean="0"/>
              <a:t>por  enmarcarse </a:t>
            </a:r>
            <a:r>
              <a:rPr lang="es-PE" sz="2400" dirty="0"/>
              <a:t>en otra normativa institucional. </a:t>
            </a:r>
            <a:endParaRPr lang="es-PE" sz="2400" dirty="0" smtClean="0"/>
          </a:p>
          <a:p>
            <a:pPr lvl="1" algn="just"/>
            <a:r>
              <a:rPr lang="es-PE" sz="2400" dirty="0"/>
              <a:t>	</a:t>
            </a:r>
            <a:r>
              <a:rPr lang="es-PE" sz="2000" dirty="0" smtClean="0"/>
              <a:t>(</a:t>
            </a:r>
            <a:r>
              <a:rPr lang="es-PE" sz="2000" dirty="0"/>
              <a:t>Directiva N° 003-GDP-ESSALUD-2005 “Norma para la Prescripción de </a:t>
            </a:r>
            <a:r>
              <a:rPr lang="es-PE" sz="2000" dirty="0" smtClean="0"/>
              <a:t>	Antimicrobianos </a:t>
            </a:r>
            <a:r>
              <a:rPr lang="es-PE" sz="2000" dirty="0"/>
              <a:t>de Reserva en ESSALUD</a:t>
            </a:r>
            <a:r>
              <a:rPr lang="es-PE" sz="2000" dirty="0" smtClean="0"/>
              <a:t>”.)</a:t>
            </a:r>
          </a:p>
          <a:p>
            <a:pPr marL="800100" lvl="1" indent="-342900" algn="just">
              <a:buFontTx/>
              <a:buChar char="-"/>
            </a:pPr>
            <a:r>
              <a:rPr lang="es-PE" sz="2400" dirty="0" smtClean="0"/>
              <a:t>PF </a:t>
            </a:r>
            <a:r>
              <a:rPr lang="es-PE" sz="2400" dirty="0"/>
              <a:t>del grupo nutrición, por </a:t>
            </a:r>
            <a:r>
              <a:rPr lang="es-PE" sz="2400" dirty="0" smtClean="0"/>
              <a:t>contar con características </a:t>
            </a:r>
            <a:r>
              <a:rPr lang="es-PE" sz="2400" dirty="0"/>
              <a:t>especiales que requieren otro tipo de </a:t>
            </a:r>
            <a:r>
              <a:rPr lang="es-PE" sz="2400" dirty="0" smtClean="0"/>
              <a:t>manejo.</a:t>
            </a:r>
          </a:p>
        </p:txBody>
      </p:sp>
      <p:sp>
        <p:nvSpPr>
          <p:cNvPr id="4" name="3 CuadroTexto"/>
          <p:cNvSpPr txBox="1"/>
          <p:nvPr/>
        </p:nvSpPr>
        <p:spPr>
          <a:xfrm>
            <a:off x="323528" y="4509120"/>
            <a:ext cx="8640960" cy="1569660"/>
          </a:xfrm>
          <a:prstGeom prst="rect">
            <a:avLst/>
          </a:prstGeom>
          <a:noFill/>
        </p:spPr>
        <p:txBody>
          <a:bodyPr wrap="square" rtlCol="0">
            <a:spAutoFit/>
          </a:bodyPr>
          <a:lstStyle/>
          <a:p>
            <a:pPr lvl="1"/>
            <a:r>
              <a:rPr lang="es-PE" sz="2400" dirty="0" smtClean="0"/>
              <a:t>7.3 </a:t>
            </a:r>
            <a:r>
              <a:rPr lang="es-PE" sz="2400" dirty="0"/>
              <a:t>Todo </a:t>
            </a:r>
            <a:r>
              <a:rPr lang="es-PE" sz="2400" dirty="0" smtClean="0"/>
              <a:t>PF que </a:t>
            </a:r>
            <a:r>
              <a:rPr lang="es-PE" sz="2400" dirty="0"/>
              <a:t>se encuentra en el </a:t>
            </a:r>
            <a:r>
              <a:rPr lang="es-PE" sz="2400" dirty="0" smtClean="0"/>
              <a:t>LMACS </a:t>
            </a:r>
            <a:r>
              <a:rPr lang="es-PE" sz="2400" dirty="0"/>
              <a:t>sólo puede ser usado para las indicaciones que se encuentran en el Petitorio Farmacológico de EsSalud. </a:t>
            </a:r>
            <a:endParaRPr lang="es-PE" sz="2400" dirty="0" smtClean="0"/>
          </a:p>
          <a:p>
            <a:pPr lvl="1"/>
            <a:endParaRPr lang="es-PE" sz="2400" dirty="0"/>
          </a:p>
        </p:txBody>
      </p:sp>
    </p:spTree>
    <p:extLst>
      <p:ext uri="{BB962C8B-B14F-4D97-AF65-F5344CB8AC3E}">
        <p14:creationId xmlns:p14="http://schemas.microsoft.com/office/powerpoint/2010/main" xmlns="" val="3309339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title"/>
          </p:nvPr>
        </p:nvSpPr>
        <p:spPr>
          <a:xfrm>
            <a:off x="971600" y="980728"/>
            <a:ext cx="6069360" cy="576064"/>
          </a:xfrm>
        </p:spPr>
        <p:txBody>
          <a:bodyPr>
            <a:normAutofit fontScale="90000"/>
          </a:bodyPr>
          <a:lstStyle/>
          <a:p>
            <a:pPr algn="l"/>
            <a:r>
              <a:rPr lang="es-PE" sz="3200" b="1" dirty="0"/>
              <a:t>7. DISPOSICIONES GENERALES</a:t>
            </a:r>
            <a:endParaRPr lang="es-PE" sz="3200" dirty="0"/>
          </a:p>
        </p:txBody>
      </p:sp>
      <p:sp>
        <p:nvSpPr>
          <p:cNvPr id="4" name="3 CuadroTexto"/>
          <p:cNvSpPr txBox="1"/>
          <p:nvPr/>
        </p:nvSpPr>
        <p:spPr>
          <a:xfrm>
            <a:off x="47450" y="1772816"/>
            <a:ext cx="8640960" cy="4524315"/>
          </a:xfrm>
          <a:prstGeom prst="rect">
            <a:avLst/>
          </a:prstGeom>
          <a:noFill/>
        </p:spPr>
        <p:txBody>
          <a:bodyPr wrap="square" rtlCol="0">
            <a:spAutoFit/>
          </a:bodyPr>
          <a:lstStyle/>
          <a:p>
            <a:pPr lvl="1"/>
            <a:r>
              <a:rPr lang="es-PE" sz="2400" dirty="0" smtClean="0"/>
              <a:t>7.4 Mecanismos </a:t>
            </a:r>
            <a:r>
              <a:rPr lang="es-PE" sz="2400" dirty="0"/>
              <a:t>de control para los productos farmacéuticos del </a:t>
            </a:r>
            <a:r>
              <a:rPr lang="es-PE" sz="2400" dirty="0" smtClean="0"/>
              <a:t>LMACS:</a:t>
            </a:r>
          </a:p>
          <a:p>
            <a:pPr lvl="1"/>
            <a:endParaRPr lang="es-PE" sz="2400" dirty="0" smtClean="0"/>
          </a:p>
          <a:p>
            <a:pPr lvl="1"/>
            <a:r>
              <a:rPr lang="es-PE" sz="2400" dirty="0" smtClean="0"/>
              <a:t>- Autorización </a:t>
            </a:r>
            <a:r>
              <a:rPr lang="es-PE" sz="2400" dirty="0"/>
              <a:t>y supervisión del uso, que será realizada por el </a:t>
            </a:r>
            <a:r>
              <a:rPr lang="es-PE" sz="2400" u="sng" dirty="0" smtClean="0"/>
              <a:t>CFT.</a:t>
            </a:r>
          </a:p>
          <a:p>
            <a:pPr lvl="1"/>
            <a:r>
              <a:rPr lang="es-PE" sz="2400" dirty="0" smtClean="0"/>
              <a:t>- Acciones </a:t>
            </a:r>
            <a:r>
              <a:rPr lang="es-PE" sz="2400" dirty="0"/>
              <a:t>de control posterior a la autorización del uso del producto farmacéutico, que se realizarán para las autorizaciones de uso de todos los productos farmacéuticos contenidos en el </a:t>
            </a:r>
            <a:r>
              <a:rPr lang="es-PE" sz="2400" dirty="0" smtClean="0"/>
              <a:t>LMACS, </a:t>
            </a:r>
            <a:r>
              <a:rPr lang="es-PE" sz="2400" dirty="0"/>
              <a:t>por la Oficina de Investigación e Innovación de las </a:t>
            </a:r>
            <a:r>
              <a:rPr lang="es-PE" sz="2400" dirty="0" smtClean="0"/>
              <a:t>Redes Desconcentradas </a:t>
            </a:r>
            <a:r>
              <a:rPr lang="es-PE" sz="2400" dirty="0"/>
              <a:t>o quien haga sus veces, o </a:t>
            </a:r>
            <a:r>
              <a:rPr lang="es-PE" sz="2400" u="sng" dirty="0"/>
              <a:t>por el IETSI, de ser el caso.</a:t>
            </a:r>
          </a:p>
          <a:p>
            <a:pPr algn="just"/>
            <a:endParaRPr lang="es-PE" sz="2400" dirty="0"/>
          </a:p>
        </p:txBody>
      </p:sp>
    </p:spTree>
    <p:extLst>
      <p:ext uri="{BB962C8B-B14F-4D97-AF65-F5344CB8AC3E}">
        <p14:creationId xmlns:p14="http://schemas.microsoft.com/office/powerpoint/2010/main" xmlns="" val="2656042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0" name="129 Rectángulo"/>
          <p:cNvSpPr/>
          <p:nvPr/>
        </p:nvSpPr>
        <p:spPr>
          <a:xfrm>
            <a:off x="133711" y="980728"/>
            <a:ext cx="8758769" cy="56886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sp>
        <p:nvSpPr>
          <p:cNvPr id="2" name="1 Título"/>
          <p:cNvSpPr>
            <a:spLocks noGrp="1"/>
          </p:cNvSpPr>
          <p:nvPr>
            <p:ph type="title"/>
          </p:nvPr>
        </p:nvSpPr>
        <p:spPr>
          <a:xfrm>
            <a:off x="2084621" y="-39330"/>
            <a:ext cx="5660146"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es-PE" sz="3200" b="1" dirty="0"/>
              <a:t>8. DISPOSICIONES ESPECÍFICAS </a:t>
            </a:r>
          </a:p>
        </p:txBody>
      </p:sp>
      <p:sp>
        <p:nvSpPr>
          <p:cNvPr id="31" name="30 Llamada rectangular"/>
          <p:cNvSpPr/>
          <p:nvPr/>
        </p:nvSpPr>
        <p:spPr>
          <a:xfrm>
            <a:off x="910135" y="3212207"/>
            <a:ext cx="1469267" cy="1084290"/>
          </a:xfrm>
          <a:prstGeom prst="wedgeRectCallout">
            <a:avLst>
              <a:gd name="adj1" fmla="val 88919"/>
              <a:gd name="adj2" fmla="val -26194"/>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400" dirty="0" smtClean="0"/>
              <a:t>La receta solo será valida cuando el CFT autoriza el PF.</a:t>
            </a:r>
            <a:endParaRPr lang="es-PE" sz="1400" dirty="0"/>
          </a:p>
        </p:txBody>
      </p:sp>
      <p:grpSp>
        <p:nvGrpSpPr>
          <p:cNvPr id="158" name="157 Grupo"/>
          <p:cNvGrpSpPr/>
          <p:nvPr/>
        </p:nvGrpSpPr>
        <p:grpSpPr>
          <a:xfrm>
            <a:off x="366429" y="1739307"/>
            <a:ext cx="4946781" cy="2522877"/>
            <a:chOff x="366429" y="1739307"/>
            <a:chExt cx="4946781" cy="2522877"/>
          </a:xfrm>
        </p:grpSpPr>
        <p:sp>
          <p:nvSpPr>
            <p:cNvPr id="8" name="7 CuadroTexto"/>
            <p:cNvSpPr txBox="1"/>
            <p:nvPr/>
          </p:nvSpPr>
          <p:spPr>
            <a:xfrm>
              <a:off x="2454240" y="1739307"/>
              <a:ext cx="1049514" cy="468670"/>
            </a:xfrm>
            <a:prstGeom prst="rect">
              <a:avLst/>
            </a:prstGeom>
            <a:noFill/>
          </p:spPr>
          <p:txBody>
            <a:bodyPr wrap="square" rtlCol="0">
              <a:spAutoFit/>
            </a:bodyPr>
            <a:lstStyle/>
            <a:p>
              <a:pPr algn="ctr"/>
              <a:r>
                <a:rPr lang="es-PE" sz="1200" dirty="0" smtClean="0">
                  <a:solidFill>
                    <a:sysClr val="windowText" lastClr="000000"/>
                  </a:solidFill>
                </a:rPr>
                <a:t>¿Paciente nuevo?</a:t>
              </a:r>
              <a:endParaRPr lang="es-PE" sz="1200" dirty="0">
                <a:solidFill>
                  <a:sysClr val="windowText" lastClr="000000"/>
                </a:solidFill>
              </a:endParaRPr>
            </a:p>
          </p:txBody>
        </p:sp>
        <p:grpSp>
          <p:nvGrpSpPr>
            <p:cNvPr id="157" name="156 Grupo"/>
            <p:cNvGrpSpPr/>
            <p:nvPr/>
          </p:nvGrpSpPr>
          <p:grpSpPr>
            <a:xfrm>
              <a:off x="366429" y="2087800"/>
              <a:ext cx="4946781" cy="2174384"/>
              <a:chOff x="366429" y="2087800"/>
              <a:chExt cx="4946781" cy="2174384"/>
            </a:xfrm>
          </p:grpSpPr>
          <p:sp>
            <p:nvSpPr>
              <p:cNvPr id="6" name="5 Rectángulo redondeado"/>
              <p:cNvSpPr/>
              <p:nvPr/>
            </p:nvSpPr>
            <p:spPr>
              <a:xfrm>
                <a:off x="4367631" y="2087800"/>
                <a:ext cx="945579" cy="10143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Generar Anexo N° 1 , N° 2 y receta</a:t>
                </a:r>
                <a:endParaRPr lang="es-PE" sz="1200" dirty="0"/>
              </a:p>
            </p:txBody>
          </p:sp>
          <p:sp>
            <p:nvSpPr>
              <p:cNvPr id="7" name="6 Rombo"/>
              <p:cNvSpPr/>
              <p:nvPr/>
            </p:nvSpPr>
            <p:spPr>
              <a:xfrm>
                <a:off x="2983554" y="2215147"/>
                <a:ext cx="698949" cy="792088"/>
              </a:xfrm>
              <a:prstGeom prst="diamond">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solidFill>
                    <a:sysClr val="windowText" lastClr="000000"/>
                  </a:solidFill>
                </a:endParaRPr>
              </a:p>
            </p:txBody>
          </p:sp>
          <p:sp>
            <p:nvSpPr>
              <p:cNvPr id="9" name="8 Rectángulo redondeado"/>
              <p:cNvSpPr/>
              <p:nvPr/>
            </p:nvSpPr>
            <p:spPr>
              <a:xfrm>
                <a:off x="2856502" y="3401858"/>
                <a:ext cx="953051" cy="860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Generar Anexo N° 4 y receta</a:t>
                </a:r>
                <a:endParaRPr lang="es-PE" sz="1200" dirty="0"/>
              </a:p>
            </p:txBody>
          </p:sp>
          <p:sp>
            <p:nvSpPr>
              <p:cNvPr id="10" name="9 CuadroTexto"/>
              <p:cNvSpPr txBox="1"/>
              <p:nvPr/>
            </p:nvSpPr>
            <p:spPr>
              <a:xfrm>
                <a:off x="3776369" y="2214550"/>
                <a:ext cx="341449" cy="276999"/>
              </a:xfrm>
              <a:prstGeom prst="rect">
                <a:avLst/>
              </a:prstGeom>
              <a:noFill/>
              <a:ln>
                <a:noFill/>
              </a:ln>
            </p:spPr>
            <p:txBody>
              <a:bodyPr wrap="square" rtlCol="0">
                <a:spAutoFit/>
              </a:bodyPr>
              <a:lstStyle/>
              <a:p>
                <a:r>
                  <a:rPr lang="es-PE" sz="1200" dirty="0" smtClean="0"/>
                  <a:t>SI</a:t>
                </a:r>
                <a:endParaRPr lang="es-PE" sz="1200" dirty="0"/>
              </a:p>
            </p:txBody>
          </p:sp>
          <p:sp>
            <p:nvSpPr>
              <p:cNvPr id="11" name="10 CuadroTexto"/>
              <p:cNvSpPr txBox="1"/>
              <p:nvPr/>
            </p:nvSpPr>
            <p:spPr>
              <a:xfrm>
                <a:off x="3430011" y="3003542"/>
                <a:ext cx="488933" cy="276999"/>
              </a:xfrm>
              <a:prstGeom prst="rect">
                <a:avLst/>
              </a:prstGeom>
              <a:noFill/>
              <a:ln>
                <a:noFill/>
              </a:ln>
            </p:spPr>
            <p:txBody>
              <a:bodyPr wrap="square" rtlCol="0">
                <a:spAutoFit/>
              </a:bodyPr>
              <a:lstStyle/>
              <a:p>
                <a:r>
                  <a:rPr lang="es-PE" sz="1200" dirty="0" smtClean="0"/>
                  <a:t>NO</a:t>
                </a:r>
                <a:endParaRPr lang="es-PE" sz="1200" dirty="0"/>
              </a:p>
            </p:txBody>
          </p:sp>
          <p:grpSp>
            <p:nvGrpSpPr>
              <p:cNvPr id="156" name="155 Grupo"/>
              <p:cNvGrpSpPr/>
              <p:nvPr/>
            </p:nvGrpSpPr>
            <p:grpSpPr>
              <a:xfrm>
                <a:off x="366429" y="2099812"/>
                <a:ext cx="1973323" cy="1010532"/>
                <a:chOff x="366429" y="2099812"/>
                <a:chExt cx="1973323" cy="1010532"/>
              </a:xfrm>
            </p:grpSpPr>
            <p:sp>
              <p:nvSpPr>
                <p:cNvPr id="4" name="3 Rectángulo redondeado"/>
                <p:cNvSpPr/>
                <p:nvPr/>
              </p:nvSpPr>
              <p:spPr>
                <a:xfrm>
                  <a:off x="1130543" y="2099812"/>
                  <a:ext cx="1209209" cy="10105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Medico solicitante identifica necesidad de uso MACS</a:t>
                  </a:r>
                  <a:endParaRPr lang="es-PE" sz="1200" dirty="0"/>
                </a:p>
              </p:txBody>
            </p:sp>
            <p:sp>
              <p:nvSpPr>
                <p:cNvPr id="5" name="4 Elipse"/>
                <p:cNvSpPr/>
                <p:nvPr/>
              </p:nvSpPr>
              <p:spPr>
                <a:xfrm>
                  <a:off x="366429" y="2353050"/>
                  <a:ext cx="504056" cy="5040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E"/>
                </a:p>
              </p:txBody>
            </p:sp>
            <p:cxnSp>
              <p:nvCxnSpPr>
                <p:cNvPr id="21" name="20 Conector recto de flecha"/>
                <p:cNvCxnSpPr>
                  <a:stCxn id="5" idx="6"/>
                  <a:endCxn id="4" idx="1"/>
                </p:cNvCxnSpPr>
                <p:nvPr/>
              </p:nvCxnSpPr>
              <p:spPr>
                <a:xfrm>
                  <a:off x="870485" y="2605078"/>
                  <a:ext cx="2600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7" name="26 Conector recto de flecha"/>
              <p:cNvCxnSpPr>
                <a:stCxn id="4" idx="3"/>
                <a:endCxn id="7" idx="1"/>
              </p:cNvCxnSpPr>
              <p:nvPr/>
            </p:nvCxnSpPr>
            <p:spPr>
              <a:xfrm>
                <a:off x="2339752" y="2605078"/>
                <a:ext cx="643802" cy="6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33 Conector recto de flecha"/>
              <p:cNvCxnSpPr>
                <a:stCxn id="7" idx="2"/>
                <a:endCxn id="9" idx="0"/>
              </p:cNvCxnSpPr>
              <p:nvPr/>
            </p:nvCxnSpPr>
            <p:spPr>
              <a:xfrm flipH="1">
                <a:off x="3333028" y="3007235"/>
                <a:ext cx="1" cy="394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35 Conector recto de flecha"/>
              <p:cNvCxnSpPr>
                <a:stCxn id="7" idx="3"/>
                <a:endCxn id="6" idx="1"/>
              </p:cNvCxnSpPr>
              <p:nvPr/>
            </p:nvCxnSpPr>
            <p:spPr>
              <a:xfrm flipV="1">
                <a:off x="3682503" y="2594964"/>
                <a:ext cx="685128" cy="16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159" name="158 Grupo"/>
          <p:cNvGrpSpPr/>
          <p:nvPr/>
        </p:nvGrpSpPr>
        <p:grpSpPr>
          <a:xfrm>
            <a:off x="5313210" y="1720992"/>
            <a:ext cx="3493109" cy="4532460"/>
            <a:chOff x="5313210" y="1720992"/>
            <a:chExt cx="3493109" cy="4532460"/>
          </a:xfrm>
        </p:grpSpPr>
        <p:sp>
          <p:nvSpPr>
            <p:cNvPr id="12" name="11 Rectángulo redondeado"/>
            <p:cNvSpPr/>
            <p:nvPr/>
          </p:nvSpPr>
          <p:spPr>
            <a:xfrm>
              <a:off x="6754337" y="2053912"/>
              <a:ext cx="1275347" cy="10821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CFT evalúa solicitud y emite opinión en un plazo no mayor a 7 días hábiles.</a:t>
              </a:r>
              <a:endParaRPr lang="es-PE" sz="1200" dirty="0"/>
            </a:p>
          </p:txBody>
        </p:sp>
        <p:sp>
          <p:nvSpPr>
            <p:cNvPr id="13" name="12 Esquina doblada"/>
            <p:cNvSpPr/>
            <p:nvPr/>
          </p:nvSpPr>
          <p:spPr>
            <a:xfrm>
              <a:off x="8086239" y="1720992"/>
              <a:ext cx="720080" cy="696213"/>
            </a:xfrm>
            <a:prstGeom prst="foldedCorner">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PE" sz="1000" dirty="0"/>
                <a:t>Anexo N°4 en continuadores</a:t>
              </a:r>
            </a:p>
          </p:txBody>
        </p:sp>
        <p:sp>
          <p:nvSpPr>
            <p:cNvPr id="14" name="13 Esquina doblada"/>
            <p:cNvSpPr/>
            <p:nvPr/>
          </p:nvSpPr>
          <p:spPr>
            <a:xfrm>
              <a:off x="8082023" y="2515994"/>
              <a:ext cx="720080" cy="696213"/>
            </a:xfrm>
            <a:prstGeom prst="foldedCorner">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PE" sz="1000" dirty="0"/>
                <a:t>Anexo N°3  en nuevos</a:t>
              </a:r>
            </a:p>
          </p:txBody>
        </p:sp>
        <p:sp>
          <p:nvSpPr>
            <p:cNvPr id="15" name="14 Rombo"/>
            <p:cNvSpPr/>
            <p:nvPr/>
          </p:nvSpPr>
          <p:spPr>
            <a:xfrm>
              <a:off x="7045818" y="3832021"/>
              <a:ext cx="698949" cy="792088"/>
            </a:xfrm>
            <a:prstGeom prst="diamond">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solidFill>
                  <a:sysClr val="windowText" lastClr="000000"/>
                </a:solidFill>
              </a:endParaRPr>
            </a:p>
          </p:txBody>
        </p:sp>
        <p:sp>
          <p:nvSpPr>
            <p:cNvPr id="16" name="15 CuadroTexto"/>
            <p:cNvSpPr txBox="1"/>
            <p:nvPr/>
          </p:nvSpPr>
          <p:spPr>
            <a:xfrm>
              <a:off x="7756805" y="3972015"/>
              <a:ext cx="1049514" cy="461665"/>
            </a:xfrm>
            <a:prstGeom prst="rect">
              <a:avLst/>
            </a:prstGeom>
            <a:noFill/>
          </p:spPr>
          <p:txBody>
            <a:bodyPr wrap="square" rtlCol="0">
              <a:spAutoFit/>
            </a:bodyPr>
            <a:lstStyle/>
            <a:p>
              <a:pPr algn="ctr"/>
              <a:r>
                <a:rPr lang="es-PE" sz="1200" dirty="0" smtClean="0">
                  <a:solidFill>
                    <a:sysClr val="windowText" lastClr="000000"/>
                  </a:solidFill>
                </a:rPr>
                <a:t>¿Autoriza el uso?</a:t>
              </a:r>
              <a:endParaRPr lang="es-PE" sz="1200" dirty="0">
                <a:solidFill>
                  <a:sysClr val="windowText" lastClr="000000"/>
                </a:solidFill>
              </a:endParaRPr>
            </a:p>
          </p:txBody>
        </p:sp>
        <p:sp>
          <p:nvSpPr>
            <p:cNvPr id="17" name="16 Rectángulo redondeado"/>
            <p:cNvSpPr/>
            <p:nvPr/>
          </p:nvSpPr>
          <p:spPr>
            <a:xfrm>
              <a:off x="6661533" y="5029316"/>
              <a:ext cx="1467517"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CFT especifica la cantidad de producto farmacéutico autorizado, como máximo 1 año.</a:t>
              </a:r>
              <a:endParaRPr lang="es-PE" sz="1200" dirty="0"/>
            </a:p>
          </p:txBody>
        </p:sp>
        <p:sp>
          <p:nvSpPr>
            <p:cNvPr id="18" name="17 Rectángulo redondeado"/>
            <p:cNvSpPr/>
            <p:nvPr/>
          </p:nvSpPr>
          <p:spPr>
            <a:xfrm>
              <a:off x="5495364" y="3815688"/>
              <a:ext cx="1288720" cy="860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Informa a solicitante y retiene recta medica.</a:t>
              </a:r>
              <a:endParaRPr lang="es-PE" sz="1200" dirty="0"/>
            </a:p>
          </p:txBody>
        </p:sp>
        <p:cxnSp>
          <p:nvCxnSpPr>
            <p:cNvPr id="49" name="48 Conector recto de flecha"/>
            <p:cNvCxnSpPr>
              <a:stCxn id="6" idx="3"/>
              <a:endCxn id="12" idx="1"/>
            </p:cNvCxnSpPr>
            <p:nvPr/>
          </p:nvCxnSpPr>
          <p:spPr>
            <a:xfrm flipV="1">
              <a:off x="5313210" y="2594963"/>
              <a:ext cx="144112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52 Conector recto de flecha"/>
            <p:cNvCxnSpPr>
              <a:stCxn id="12" idx="2"/>
              <a:endCxn id="15" idx="0"/>
            </p:cNvCxnSpPr>
            <p:nvPr/>
          </p:nvCxnSpPr>
          <p:spPr>
            <a:xfrm>
              <a:off x="7392011" y="3136013"/>
              <a:ext cx="3282" cy="696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55 Conector recto de flecha"/>
            <p:cNvCxnSpPr>
              <a:stCxn id="15" idx="2"/>
              <a:endCxn id="17" idx="0"/>
            </p:cNvCxnSpPr>
            <p:nvPr/>
          </p:nvCxnSpPr>
          <p:spPr>
            <a:xfrm flipH="1">
              <a:off x="7395292" y="4624109"/>
              <a:ext cx="1" cy="405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91 Conector recto de flecha"/>
            <p:cNvCxnSpPr>
              <a:stCxn id="15" idx="1"/>
              <a:endCxn id="18" idx="3"/>
            </p:cNvCxnSpPr>
            <p:nvPr/>
          </p:nvCxnSpPr>
          <p:spPr>
            <a:xfrm flipH="1">
              <a:off x="6784084" y="4228065"/>
              <a:ext cx="261734" cy="177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105 CuadroTexto"/>
            <p:cNvSpPr txBox="1"/>
            <p:nvPr/>
          </p:nvSpPr>
          <p:spPr>
            <a:xfrm>
              <a:off x="6829759" y="4589817"/>
              <a:ext cx="341449" cy="276999"/>
            </a:xfrm>
            <a:prstGeom prst="rect">
              <a:avLst/>
            </a:prstGeom>
            <a:noFill/>
            <a:ln>
              <a:noFill/>
            </a:ln>
          </p:spPr>
          <p:txBody>
            <a:bodyPr wrap="square" rtlCol="0">
              <a:spAutoFit/>
            </a:bodyPr>
            <a:lstStyle/>
            <a:p>
              <a:r>
                <a:rPr lang="es-PE" sz="1200" dirty="0" smtClean="0"/>
                <a:t>SI</a:t>
              </a:r>
              <a:endParaRPr lang="es-PE" sz="1200" dirty="0"/>
            </a:p>
          </p:txBody>
        </p:sp>
        <p:sp>
          <p:nvSpPr>
            <p:cNvPr id="107" name="106 CuadroTexto"/>
            <p:cNvSpPr txBox="1"/>
            <p:nvPr/>
          </p:nvSpPr>
          <p:spPr>
            <a:xfrm>
              <a:off x="6815539" y="3716412"/>
              <a:ext cx="412411" cy="276999"/>
            </a:xfrm>
            <a:prstGeom prst="rect">
              <a:avLst/>
            </a:prstGeom>
            <a:noFill/>
            <a:ln>
              <a:noFill/>
            </a:ln>
          </p:spPr>
          <p:txBody>
            <a:bodyPr wrap="square" rtlCol="0">
              <a:spAutoFit/>
            </a:bodyPr>
            <a:lstStyle/>
            <a:p>
              <a:r>
                <a:rPr lang="es-PE" sz="1200" dirty="0" smtClean="0"/>
                <a:t>NO</a:t>
              </a:r>
              <a:endParaRPr lang="es-PE" sz="1200" dirty="0"/>
            </a:p>
          </p:txBody>
        </p:sp>
      </p:grpSp>
      <p:grpSp>
        <p:nvGrpSpPr>
          <p:cNvPr id="160" name="159 Grupo"/>
          <p:cNvGrpSpPr/>
          <p:nvPr/>
        </p:nvGrpSpPr>
        <p:grpSpPr>
          <a:xfrm>
            <a:off x="2127374" y="4245851"/>
            <a:ext cx="4534159" cy="2012584"/>
            <a:chOff x="2127374" y="4245851"/>
            <a:chExt cx="4534159" cy="2012584"/>
          </a:xfrm>
        </p:grpSpPr>
        <p:sp>
          <p:nvSpPr>
            <p:cNvPr id="19" name="18 Elipse"/>
            <p:cNvSpPr/>
            <p:nvPr/>
          </p:nvSpPr>
          <p:spPr>
            <a:xfrm>
              <a:off x="2127374" y="5400023"/>
              <a:ext cx="504056" cy="5040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87" name="86 Rectángulo redondeado"/>
            <p:cNvSpPr/>
            <p:nvPr/>
          </p:nvSpPr>
          <p:spPr>
            <a:xfrm>
              <a:off x="3430011" y="5034299"/>
              <a:ext cx="1467517"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200" dirty="0" smtClean="0"/>
                <a:t>Área administrativa de Jefatura de servicio/departamento archiva Anexo N° 3 o Anexo N°4.</a:t>
              </a:r>
              <a:endParaRPr lang="es-PE" sz="1200" dirty="0"/>
            </a:p>
          </p:txBody>
        </p:sp>
        <p:cxnSp>
          <p:nvCxnSpPr>
            <p:cNvPr id="109" name="108 Conector recto de flecha"/>
            <p:cNvCxnSpPr>
              <a:stCxn id="17" idx="1"/>
              <a:endCxn id="87" idx="3"/>
            </p:cNvCxnSpPr>
            <p:nvPr/>
          </p:nvCxnSpPr>
          <p:spPr>
            <a:xfrm flipH="1">
              <a:off x="4897528" y="5641384"/>
              <a:ext cx="1764005" cy="49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111 Conector angular"/>
            <p:cNvCxnSpPr>
              <a:stCxn id="18" idx="1"/>
              <a:endCxn id="87" idx="0"/>
            </p:cNvCxnSpPr>
            <p:nvPr/>
          </p:nvCxnSpPr>
          <p:spPr>
            <a:xfrm rot="10800000" flipV="1">
              <a:off x="4163770" y="4245851"/>
              <a:ext cx="1331594" cy="78844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115 Conector recto de flecha"/>
            <p:cNvCxnSpPr>
              <a:stCxn id="87" idx="1"/>
              <a:endCxn id="19" idx="6"/>
            </p:cNvCxnSpPr>
            <p:nvPr/>
          </p:nvCxnSpPr>
          <p:spPr>
            <a:xfrm flipH="1">
              <a:off x="2631430" y="5646367"/>
              <a:ext cx="798581" cy="5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1" name="130 Rectángulo"/>
          <p:cNvSpPr/>
          <p:nvPr/>
        </p:nvSpPr>
        <p:spPr>
          <a:xfrm>
            <a:off x="133711" y="980728"/>
            <a:ext cx="8758769"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PE" dirty="0"/>
          </a:p>
        </p:txBody>
      </p:sp>
      <p:sp>
        <p:nvSpPr>
          <p:cNvPr id="132" name="131 CuadroTexto"/>
          <p:cNvSpPr txBox="1"/>
          <p:nvPr/>
        </p:nvSpPr>
        <p:spPr>
          <a:xfrm>
            <a:off x="735574" y="1035678"/>
            <a:ext cx="4082209" cy="369332"/>
          </a:xfrm>
          <a:prstGeom prst="rect">
            <a:avLst/>
          </a:prstGeom>
          <a:noFill/>
        </p:spPr>
        <p:txBody>
          <a:bodyPr wrap="square" rtlCol="0">
            <a:spAutoFit/>
          </a:bodyPr>
          <a:lstStyle/>
          <a:p>
            <a:pPr algn="ctr"/>
            <a:r>
              <a:rPr lang="es-PE" b="1" dirty="0" smtClean="0"/>
              <a:t>Servicio/Departamento</a:t>
            </a:r>
            <a:endParaRPr lang="es-PE" b="1" dirty="0"/>
          </a:p>
        </p:txBody>
      </p:sp>
      <p:sp>
        <p:nvSpPr>
          <p:cNvPr id="133" name="132 CuadroTexto"/>
          <p:cNvSpPr txBox="1"/>
          <p:nvPr/>
        </p:nvSpPr>
        <p:spPr>
          <a:xfrm>
            <a:off x="5508104" y="1024842"/>
            <a:ext cx="3275139" cy="369332"/>
          </a:xfrm>
          <a:prstGeom prst="rect">
            <a:avLst/>
          </a:prstGeom>
          <a:noFill/>
        </p:spPr>
        <p:txBody>
          <a:bodyPr wrap="square" rtlCol="0">
            <a:spAutoFit/>
          </a:bodyPr>
          <a:lstStyle/>
          <a:p>
            <a:r>
              <a:rPr lang="es-PE" b="1" dirty="0" smtClean="0"/>
              <a:t>Comité Fármaco Terapéutico</a:t>
            </a:r>
            <a:endParaRPr lang="es-PE" b="1" dirty="0"/>
          </a:p>
        </p:txBody>
      </p:sp>
      <p:cxnSp>
        <p:nvCxnSpPr>
          <p:cNvPr id="135" name="134 Conector recto"/>
          <p:cNvCxnSpPr/>
          <p:nvPr/>
        </p:nvCxnSpPr>
        <p:spPr>
          <a:xfrm>
            <a:off x="5405983" y="980728"/>
            <a:ext cx="102121" cy="5688632"/>
          </a:xfrm>
          <a:prstGeom prst="line">
            <a:avLst/>
          </a:prstGeom>
        </p:spPr>
        <p:style>
          <a:lnRef idx="2">
            <a:schemeClr val="dk1"/>
          </a:lnRef>
          <a:fillRef idx="0">
            <a:schemeClr val="dk1"/>
          </a:fillRef>
          <a:effectRef idx="1">
            <a:schemeClr val="dk1"/>
          </a:effectRef>
          <a:fontRef idx="minor">
            <a:schemeClr val="tx1"/>
          </a:fontRef>
        </p:style>
      </p:cxnSp>
      <p:sp>
        <p:nvSpPr>
          <p:cNvPr id="86" name="85 Llamada rectangular"/>
          <p:cNvSpPr/>
          <p:nvPr/>
        </p:nvSpPr>
        <p:spPr>
          <a:xfrm>
            <a:off x="2977763" y="2669940"/>
            <a:ext cx="2428220" cy="1119513"/>
          </a:xfrm>
          <a:prstGeom prst="wedgeRectCallout">
            <a:avLst>
              <a:gd name="adj1" fmla="val 82406"/>
              <a:gd name="adj2" fmla="val 166802"/>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400" dirty="0" smtClean="0"/>
              <a:t>CFT envía resultado a Jefatura de Servicio o Departamento del medico tratante que solicitó el PF, con copia Farmacia. </a:t>
            </a:r>
            <a:endParaRPr lang="es-PE" sz="1400" dirty="0"/>
          </a:p>
        </p:txBody>
      </p:sp>
      <p:sp>
        <p:nvSpPr>
          <p:cNvPr id="32" name="31 Llamada rectangular"/>
          <p:cNvSpPr/>
          <p:nvPr/>
        </p:nvSpPr>
        <p:spPr>
          <a:xfrm>
            <a:off x="0" y="683426"/>
            <a:ext cx="2206041" cy="1142097"/>
          </a:xfrm>
          <a:prstGeom prst="wedgeRectCallout">
            <a:avLst>
              <a:gd name="adj1" fmla="val 38979"/>
              <a:gd name="adj2" fmla="val 76450"/>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400" dirty="0" smtClean="0"/>
              <a:t>El solicitante indica al  paciente recoger su resultado en 10 días hábiles en la jefatura de  Servicio correspondiente.</a:t>
            </a:r>
            <a:endParaRPr lang="es-PE" sz="1400" dirty="0"/>
          </a:p>
        </p:txBody>
      </p:sp>
      <p:sp>
        <p:nvSpPr>
          <p:cNvPr id="47" name="46 Llamada rectangular"/>
          <p:cNvSpPr/>
          <p:nvPr/>
        </p:nvSpPr>
        <p:spPr>
          <a:xfrm>
            <a:off x="4673165" y="683426"/>
            <a:ext cx="2428220" cy="1119513"/>
          </a:xfrm>
          <a:prstGeom prst="wedgeRectCallout">
            <a:avLst>
              <a:gd name="adj1" fmla="val -34463"/>
              <a:gd name="adj2" fmla="val 79489"/>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400" dirty="0"/>
              <a:t>V</a:t>
            </a:r>
            <a:r>
              <a:rPr lang="es-PE" sz="1400" dirty="0" smtClean="0"/>
              <a:t>erifica que la solicitud encaje  en las condiciones e indicaciones de uso y condiciones requeridas para la autorización VER  Anexo N° 6</a:t>
            </a:r>
            <a:endParaRPr lang="es-PE" sz="1400" dirty="0"/>
          </a:p>
        </p:txBody>
      </p:sp>
      <p:sp>
        <p:nvSpPr>
          <p:cNvPr id="90" name="89 Llamada rectangular"/>
          <p:cNvSpPr/>
          <p:nvPr/>
        </p:nvSpPr>
        <p:spPr>
          <a:xfrm>
            <a:off x="618457" y="4893451"/>
            <a:ext cx="1690239" cy="1666672"/>
          </a:xfrm>
          <a:prstGeom prst="wedgeRectCallout">
            <a:avLst>
              <a:gd name="adj1" fmla="val 133690"/>
              <a:gd name="adj2" fmla="val 17319"/>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400" dirty="0" smtClean="0"/>
              <a:t>Paciente recoge resultados en área administrativa de Jefatura de Servicio/Departamento del solicitante. Máximo 10 días hábiles.</a:t>
            </a:r>
            <a:endParaRPr lang="es-PE" sz="1400" dirty="0"/>
          </a:p>
        </p:txBody>
      </p:sp>
    </p:spTree>
    <p:extLst>
      <p:ext uri="{BB962C8B-B14F-4D97-AF65-F5344CB8AC3E}">
        <p14:creationId xmlns:p14="http://schemas.microsoft.com/office/powerpoint/2010/main" xmlns="" val="383108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1000"/>
                                        <p:tgtEl>
                                          <p:spTgt spid="86"/>
                                        </p:tgtEl>
                                      </p:cBhvr>
                                    </p:animEffect>
                                    <p:anim calcmode="lin" valueType="num">
                                      <p:cBhvr>
                                        <p:cTn id="49" dur="1000" fill="hold"/>
                                        <p:tgtEl>
                                          <p:spTgt spid="86"/>
                                        </p:tgtEl>
                                        <p:attrNameLst>
                                          <p:attrName>ppt_x</p:attrName>
                                        </p:attrNameLst>
                                      </p:cBhvr>
                                      <p:tavLst>
                                        <p:tav tm="0">
                                          <p:val>
                                            <p:strVal val="#ppt_x"/>
                                          </p:val>
                                        </p:tav>
                                        <p:tav tm="100000">
                                          <p:val>
                                            <p:strVal val="#ppt_x"/>
                                          </p:val>
                                        </p:tav>
                                      </p:tavLst>
                                    </p:anim>
                                    <p:anim calcmode="lin" valueType="num">
                                      <p:cBhvr>
                                        <p:cTn id="5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1000"/>
                                        <p:tgtEl>
                                          <p:spTgt spid="90"/>
                                        </p:tgtEl>
                                      </p:cBhvr>
                                    </p:animEffect>
                                    <p:anim calcmode="lin" valueType="num">
                                      <p:cBhvr>
                                        <p:cTn id="64" dur="1000" fill="hold"/>
                                        <p:tgtEl>
                                          <p:spTgt spid="90"/>
                                        </p:tgtEl>
                                        <p:attrNameLst>
                                          <p:attrName>ppt_x</p:attrName>
                                        </p:attrNameLst>
                                      </p:cBhvr>
                                      <p:tavLst>
                                        <p:tav tm="0">
                                          <p:val>
                                            <p:strVal val="#ppt_x"/>
                                          </p:val>
                                        </p:tav>
                                        <p:tav tm="100000">
                                          <p:val>
                                            <p:strVal val="#ppt_x"/>
                                          </p:val>
                                        </p:tav>
                                      </p:tavLst>
                                    </p:anim>
                                    <p:anim calcmode="lin" valueType="num">
                                      <p:cBhvr>
                                        <p:cTn id="6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86" grpId="0" animBg="1"/>
      <p:bldP spid="86" grpId="1" animBg="1"/>
      <p:bldP spid="32" grpId="0" animBg="1"/>
      <p:bldP spid="32" grpId="1" animBg="1"/>
      <p:bldP spid="47" grpId="0" animBg="1"/>
      <p:bldP spid="47" grpId="1"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title"/>
          </p:nvPr>
        </p:nvSpPr>
        <p:spPr>
          <a:xfrm>
            <a:off x="971600" y="980728"/>
            <a:ext cx="6069360" cy="576064"/>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PE" sz="3200" b="1" dirty="0"/>
              <a:t>8. DISPOSICIONES ESPECÍFICAS </a:t>
            </a:r>
          </a:p>
        </p:txBody>
      </p:sp>
      <p:sp>
        <p:nvSpPr>
          <p:cNvPr id="4" name="3 CuadroTexto"/>
          <p:cNvSpPr txBox="1"/>
          <p:nvPr/>
        </p:nvSpPr>
        <p:spPr>
          <a:xfrm>
            <a:off x="415267" y="1772816"/>
            <a:ext cx="8301302" cy="1569660"/>
          </a:xfrm>
          <a:prstGeom prst="rect">
            <a:avLst/>
          </a:prstGeom>
          <a:noFill/>
        </p:spPr>
        <p:txBody>
          <a:bodyPr wrap="square" rtlCol="0">
            <a:spAutoFit/>
          </a:bodyPr>
          <a:lstStyle/>
          <a:p>
            <a:pPr lvl="1" algn="just"/>
            <a:r>
              <a:rPr lang="es-PE" sz="2400" dirty="0" smtClean="0"/>
              <a:t>8.8 Asimismo</a:t>
            </a:r>
            <a:r>
              <a:rPr lang="es-PE" sz="2400" dirty="0"/>
              <a:t>, el </a:t>
            </a:r>
            <a:r>
              <a:rPr lang="es-PE" sz="2400" u="sng" dirty="0"/>
              <a:t>Departamento/Servicio de Farmacia </a:t>
            </a:r>
            <a:r>
              <a:rPr lang="es-PE" sz="2400" dirty="0"/>
              <a:t>debe alertar de forma trimestral a su </a:t>
            </a:r>
            <a:r>
              <a:rPr lang="es-PE" sz="2400" dirty="0" smtClean="0"/>
              <a:t>CFT los </a:t>
            </a:r>
            <a:r>
              <a:rPr lang="es-PE" sz="2400" u="sng" dirty="0"/>
              <a:t>niveles stock</a:t>
            </a:r>
            <a:r>
              <a:rPr lang="es-PE" sz="2400" dirty="0"/>
              <a:t> de </a:t>
            </a:r>
            <a:r>
              <a:rPr lang="es-PE" sz="2400" dirty="0" smtClean="0"/>
              <a:t>PF pertenecientes </a:t>
            </a:r>
            <a:r>
              <a:rPr lang="es-PE" sz="2400" dirty="0"/>
              <a:t>al </a:t>
            </a:r>
            <a:r>
              <a:rPr lang="es-PE" sz="2400" dirty="0" smtClean="0"/>
              <a:t>LMACS.</a:t>
            </a:r>
            <a:endParaRPr lang="es-PE" sz="2400" dirty="0"/>
          </a:p>
          <a:p>
            <a:pPr algn="just"/>
            <a:r>
              <a:rPr lang="es-PE" sz="2400" dirty="0"/>
              <a:t> </a:t>
            </a:r>
          </a:p>
        </p:txBody>
      </p:sp>
      <p:sp>
        <p:nvSpPr>
          <p:cNvPr id="5" name="4 CuadroTexto"/>
          <p:cNvSpPr txBox="1"/>
          <p:nvPr/>
        </p:nvSpPr>
        <p:spPr>
          <a:xfrm>
            <a:off x="415267" y="2924944"/>
            <a:ext cx="8301302" cy="2677656"/>
          </a:xfrm>
          <a:prstGeom prst="rect">
            <a:avLst/>
          </a:prstGeom>
          <a:noFill/>
        </p:spPr>
        <p:txBody>
          <a:bodyPr wrap="square" rtlCol="0">
            <a:spAutoFit/>
          </a:bodyPr>
          <a:lstStyle/>
          <a:p>
            <a:pPr algn="just"/>
            <a:endParaRPr lang="es-PE" sz="2400" dirty="0"/>
          </a:p>
          <a:p>
            <a:pPr lvl="1" algn="just"/>
            <a:r>
              <a:rPr lang="es-PE" sz="2400" dirty="0" smtClean="0"/>
              <a:t>8.9 De </a:t>
            </a:r>
            <a:r>
              <a:rPr lang="es-PE" sz="2400" dirty="0"/>
              <a:t>existir algún </a:t>
            </a:r>
            <a:r>
              <a:rPr lang="es-PE" sz="2400" u="sng" dirty="0"/>
              <a:t>profesional de la salud que incumpla con lo descrito</a:t>
            </a:r>
            <a:r>
              <a:rPr lang="es-PE" sz="2400" dirty="0"/>
              <a:t> en la presente Directiva, será informado a su Jefe inmediato superior y a la Gerencia/Dirección del órgano desconcentrado u órgano prestador nacional correspondiente para que se apliquen las </a:t>
            </a:r>
            <a:r>
              <a:rPr lang="es-PE" sz="2400" u="sng" dirty="0"/>
              <a:t>sanciones correspondientes</a:t>
            </a:r>
            <a:r>
              <a:rPr lang="es-PE" sz="2400" dirty="0"/>
              <a:t>.</a:t>
            </a:r>
          </a:p>
          <a:p>
            <a:pPr algn="just"/>
            <a:endParaRPr lang="es-PE" sz="2400" dirty="0"/>
          </a:p>
        </p:txBody>
      </p:sp>
    </p:spTree>
    <p:extLst>
      <p:ext uri="{BB962C8B-B14F-4D97-AF65-F5344CB8AC3E}">
        <p14:creationId xmlns:p14="http://schemas.microsoft.com/office/powerpoint/2010/main" xmlns="" val="3355025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PLANTILLA PPT ESSALUD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NTILLA PPT ESSALUD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487</TotalTime>
  <Words>1171</Words>
  <Application>Microsoft Office PowerPoint</Application>
  <PresentationFormat>Presentación en pantalla (4:3)</PresentationFormat>
  <Paragraphs>102</Paragraphs>
  <Slides>18</Slides>
  <Notes>1</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PLANTILLA PPT ESSALUD 2017</vt:lpstr>
      <vt:lpstr>1_PLANTILLA PPT ESSALUD 2017</vt:lpstr>
      <vt:lpstr>DIRECTIVA N°01-IETSI-ESSALUD-2017 NORMATIVA PARA LA AUTORIZACIÓN Y USO DE MEDICAMENTOS DE ALTO COSTO SUPERVISADOS</vt:lpstr>
      <vt:lpstr>1. OBJETIVO Establecer el Listado de Medicamentos de Alto Costo Supervisados, así como las condiciones requeridas para la autorización y uso de los productos farmacéuticos contenidos en dicho listado.  2. FINALIDAD Fortalecer el acceso a los productos farmacéuticos contemplados en el Listado de Medicamentos de Alto Costo Supervisados para los asegurados de EsSalud y sus derechohabientes, bajo criterios de eficacia, seguridad y racionabilidad económica. </vt:lpstr>
      <vt:lpstr>4. ÁMBITO DE APLICACIÓN  - Órganos desconcentrados,   - órganos prestadores nacionales y   - establecimientos de salud del Seguro Social de Salud a  nivel nacional. 5. RESPONSABILIDAD </vt:lpstr>
      <vt:lpstr>6. CONCEPTOS DE REFERENCIA</vt:lpstr>
      <vt:lpstr>7. DISPOSICIONES GENERALES</vt:lpstr>
      <vt:lpstr>7. DISPOSICIONES GENERALES</vt:lpstr>
      <vt:lpstr>7. DISPOSICIONES GENERALES</vt:lpstr>
      <vt:lpstr>8. DISPOSICIONES ESPECÍFICAS </vt:lpstr>
      <vt:lpstr>8. DISPOSICIONES ESPECÍFICAS </vt:lpstr>
      <vt:lpstr>8. DISPOSICIONES ESPECÍFICAS </vt:lpstr>
      <vt:lpstr>9. DISPOSICIONES COMPLEMENTARIAS FINALES</vt:lpstr>
      <vt:lpstr>9. DISPOSICIONES COMPLEMENTARIAS FINALES</vt:lpstr>
      <vt:lpstr> 10. DISPOSICION COMPLEMENTARIA TRANSITORIA </vt:lpstr>
      <vt:lpstr>11. ANEXOS </vt:lpstr>
      <vt:lpstr>Listado de Medicamentos de Alto Costo Supervisados</vt:lpstr>
      <vt:lpstr>Diapositiva 16</vt:lpstr>
      <vt:lpstr>Diapositiva 17</vt:lpstr>
      <vt:lpstr>¿Preguntas?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NORMATIVA PARA LA AUTORIZACIÓN Y USO DE MEDICAMENTOS DE ALTO COSTO SUPERVISADOS</dc:title>
  <dc:creator>veronica.peralta</dc:creator>
  <cp:lastModifiedBy>jazmin.figueroa</cp:lastModifiedBy>
  <cp:revision>33</cp:revision>
  <dcterms:created xsi:type="dcterms:W3CDTF">2017-02-21T16:29:57Z</dcterms:created>
  <dcterms:modified xsi:type="dcterms:W3CDTF">2017-04-19T16:55:30Z</dcterms:modified>
</cp:coreProperties>
</file>